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145708233" r:id="rId2"/>
    <p:sldId id="259" r:id="rId3"/>
    <p:sldId id="2145708234" r:id="rId4"/>
    <p:sldId id="2145708235" r:id="rId5"/>
    <p:sldId id="2145708236" r:id="rId6"/>
    <p:sldId id="2145708237" r:id="rId7"/>
    <p:sldId id="2145708238" r:id="rId8"/>
    <p:sldId id="2145708239" r:id="rId9"/>
    <p:sldId id="2145708240" r:id="rId10"/>
    <p:sldId id="2145708241" r:id="rId11"/>
    <p:sldId id="2145708242" r:id="rId12"/>
    <p:sldId id="31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езентации" id="{54AFEF19-DB5E-480E-8D55-499890B6C880}">
          <p14:sldIdLst>
            <p14:sldId id="2145708233"/>
            <p14:sldId id="259"/>
            <p14:sldId id="2145708234"/>
            <p14:sldId id="2145708235"/>
            <p14:sldId id="2145708236"/>
            <p14:sldId id="2145708237"/>
            <p14:sldId id="2145708238"/>
            <p14:sldId id="2145708239"/>
            <p14:sldId id="2145708240"/>
            <p14:sldId id="2145708241"/>
            <p14:sldId id="2145708242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Георгий" initials="Г" lastIdx="1" clrIdx="1">
    <p:extLst>
      <p:ext uri="{19B8F6BF-5375-455C-9EA6-DF929625EA0E}">
        <p15:presenceInfo xmlns:p15="http://schemas.microsoft.com/office/powerpoint/2012/main" userId="S::makarovg@gym13.ru::87345dd1-8c5f-4ef2-adc2-cc214f9f28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D45"/>
    <a:srgbClr val="ADAFF9"/>
    <a:srgbClr val="1286D3"/>
    <a:srgbClr val="787CF7"/>
    <a:srgbClr val="41E3B5"/>
    <a:srgbClr val="0087CD"/>
    <a:srgbClr val="4EFAFE"/>
    <a:srgbClr val="59C3FF"/>
    <a:srgbClr val="313F4F"/>
    <a:srgbClr val="9BD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53"/>
    <p:restoredTop sz="94676"/>
  </p:normalViewPr>
  <p:slideViewPr>
    <p:cSldViewPr snapToGrid="0">
      <p:cViewPr varScale="1">
        <p:scale>
          <a:sx n="78" d="100"/>
          <a:sy n="78" d="100"/>
        </p:scale>
        <p:origin x="12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28" d="100"/>
          <a:sy n="128" d="100"/>
        </p:scale>
        <p:origin x="3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C552574-0E2A-D14D-8E11-656A00E61D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1C2D9F-168C-3746-B921-D3CE9E7053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9ACD3-D167-614C-940D-D4D4FFFED5BB}" type="datetimeFigureOut">
              <a:rPr lang="ru-RU" smtClean="0"/>
              <a:t>19.02.2023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180FB0F-D4EE-5646-B874-73A28F864E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B7CA2E-2830-8845-852F-54A691E246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FB604-4600-4D4C-8AE6-AB68282B81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354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F436E-3231-2847-BB0D-54504E9064E6}" type="datetimeFigureOut">
              <a:rPr lang="ru-RU" smtClean="0"/>
              <a:pPr/>
              <a:t>19.02.2023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6E4DE-EA84-3A45-B288-A596EA2B45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0033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6E4DE-EA84-3A45-B288-A596EA2B451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56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http://D790008149EFE542EAD567FD52A021FD.dms.sberbank.ru/D790008149EFE542EAD567FD52A021FD-B9B0282E1CF62E87E9D5BDD954953CA9-BAF30BEBC58AF683310427063E14B601/1.png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http://D790008149EFE542EAD567FD52A021FD.dms.sberbank.ru/D790008149EFE542EAD567FD52A021FD-B9B0282E1CF62E87E9D5BDD954953CA9-9AB312EF849B8C4938ADC241F0CDFCD4/1.png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http://B7DDD5A5B0ACC07DE1874741EEC3C271.dms.sberbank.ru/B7DDD5A5B0ACC07DE1874741EEC3C271-B9B0282E1CF62E87E9D5BDD954953CA9-9630F5B5FDF9F334DB4A50C759A35664/1.png" TargetMode="Externa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http://B7DDD5A5B0ACC07DE1874741EEC3C271.dms.sberbank.ru/B7DDD5A5B0ACC07DE1874741EEC3C271-B9B0282E1CF62E87E9D5BDD954953CA9-0E00FB1C36471CAFECF2FFA41A2DC96F/1.png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http://B7DDD5A5B0ACC07DE1874741EEC3C271.dms.sberbank.ru/B7DDD5A5B0ACC07DE1874741EEC3C271-B9B0282E1CF62E87E9D5BDD954953CA9-9630F5B5FDF9F334DB4A50C759A35664/1.png" TargetMode="External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http://B7DDD5A5B0ACC07DE1874741EEC3C271.dms.sberbank.ru/B7DDD5A5B0ACC07DE1874741EEC3C271-B9B0282E1CF62E87E9D5BDD954953CA9-0E00FB1C36471CAFECF2FFA41A2DC96F/1.png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http://B7DDD5A5B0ACC07DE1874741EEC3C271.dms.sberbank.ru/B7DDD5A5B0ACC07DE1874741EEC3C271-B9B0282E1CF62E87E9D5BDD954953CA9-0E00FB1C36471CAFECF2FFA41A2DC96F/1.png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http://B7DDD5A5B0ACC07DE1874741EEC3C271.dms.sberbank.ru/B7DDD5A5B0ACC07DE1874741EEC3C271-B9B0282E1CF62E87E9D5BDD954953CA9-0E00FB1C36471CAFECF2FFA41A2DC96F/1.png" TargetMode="External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http://B7DDD5A5B0ACC07DE1874741EEC3C271.dms.sberbank.ru/B7DDD5A5B0ACC07DE1874741EEC3C271-B9B0282E1CF62E87E9D5BDD954953CA9-0E00FB1C36471CAFECF2FFA41A2DC96F/1.png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http://B7DDD5A5B0ACC07DE1874741EEC3C271.dms.sberbank.ru/B7DDD5A5B0ACC07DE1874741EEC3C271-B9B0282E1CF62E87E9D5BDD954953CA9-9630F5B5FDF9F334DB4A50C759A35664/1.png" TargetMode="External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http://B7DDD5A5B0ACC07DE1874741EEC3C271.dms.sberbank.ru/B7DDD5A5B0ACC07DE1874741EEC3C271-B9B0282E1CF62E87E9D5BDD954953CA9-0E00FB1C36471CAFECF2FFA41A2DC96F/1.png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http://B7DDD5A5B0ACC07DE1874741EEC3C271.dms.sberbank.ru/B7DDD5A5B0ACC07DE1874741EEC3C271-B9B0282E1CF62E87E9D5BDD954953CA9-9630F5B5FDF9F334DB4A50C759A35664/1.png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http://B7DDD5A5B0ACC07DE1874741EEC3C271.dms.sberbank.ru/B7DDD5A5B0ACC07DE1874741EEC3C271-B9B0282E1CF62E87E9D5BDD954953CA9-0E00FB1C36471CAFECF2FFA41A2DC96F/1.png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http://B7DDD5A5B0ACC07DE1874741EEC3C271.dms.sberbank.ru/B7DDD5A5B0ACC07DE1874741EEC3C271-B9B0282E1CF62E87E9D5BDD954953CA9-0E00FB1C36471CAFECF2FFA41A2DC96F/1.png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http://B7DDD5A5B0ACC07DE1874741EEC3C271.dms.sberbank.ru/B7DDD5A5B0ACC07DE1874741EEC3C271-B9B0282E1CF62E87E9D5BDD954953CA9-9630F5B5FDF9F334DB4A50C759A35664/1.png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http://B7DDD5A5B0ACC07DE1874741EEC3C271.dms.sberbank.ru/B7DDD5A5B0ACC07DE1874741EEC3C271-B9B0282E1CF62E87E9D5BDD954953CA9-0E00FB1C36471CAFECF2FFA41A2DC96F/1.png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http://B7DDD5A5B0ACC07DE1874741EEC3C271.dms.sberbank.ru/B7DDD5A5B0ACC07DE1874741EEC3C271-B9B0282E1CF62E87E9D5BDD954953CA9-9630F5B5FDF9F334DB4A50C759A35664/1.png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http://B7DDD5A5B0ACC07DE1874741EEC3C271.dms.sberbank.ru/B7DDD5A5B0ACC07DE1874741EEC3C271-B9B0282E1CF62E87E9D5BDD954953CA9-0E00FB1C36471CAFECF2FFA41A2DC96F/1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http://B7DDD5A5B0ACC07DE1874741EEC3C271.dms.sberbank.ru/B7DDD5A5B0ACC07DE1874741EEC3C271-B9B0282E1CF62E87E9D5BDD954953CA9-0E00FB1C36471CAFECF2FFA41A2DC96F/1.png" TargetMode="External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92480" y="2307698"/>
            <a:ext cx="9144000" cy="1423244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>
                <a:solidFill>
                  <a:srgbClr val="313F4F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Заголовок:</a:t>
            </a:r>
            <a:br>
              <a:rPr lang="ru-RU" dirty="0"/>
            </a:br>
            <a:r>
              <a:rPr lang="ru-RU" dirty="0"/>
              <a:t>цель презентации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92480" y="3944302"/>
            <a:ext cx="9144000" cy="935819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rgbClr val="313F4F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если это регулярный отчет, </a:t>
            </a:r>
            <a:br>
              <a:rPr lang="en-GB" dirty="0"/>
            </a:br>
            <a:r>
              <a:rPr lang="ru-RU" dirty="0"/>
              <a:t>то название подразделения</a:t>
            </a:r>
          </a:p>
          <a:p>
            <a:endParaRPr lang="ru-RU" dirty="0"/>
          </a:p>
        </p:txBody>
      </p:sp>
      <p:pic>
        <p:nvPicPr>
          <p:cNvPr id="31" name="Рисунок 30" descr="http://D790008149EFE542EAD567FD52A021FD.dms.sberbank.ru/D790008149EFE542EAD567FD52A021FD-B9B0282E1CF62E87E9D5BDD954953CA9-BAF30BEBC58AF683310427063E14B601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2" name="Рисунок 31" descr="http://D790008149EFE542EAD567FD52A021FD.dms.sberbank.ru/D790008149EFE542EAD567FD52A021FD-B9B0282E1CF62E87E9D5BDD954953CA9-9AB312EF849B8C4938ADC241F0CDFCD4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7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://B7DDD5A5B0ACC07DE1874741EEC3C271.dms.sberbank.ru/B7DDD5A5B0ACC07DE1874741EEC3C271-B9B0282E1CF62E87E9D5BDD954953CA9-9630F5B5FDF9F334DB4A50C759A35664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6" name="Рисунок 15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C401225-A6F8-B340-A7AB-F9B174D202D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35251" y="1146875"/>
            <a:ext cx="4165169" cy="49990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pPr lvl="0"/>
            <a:r>
              <a:rPr lang="ru-RU" dirty="0"/>
              <a:t>Картинка слева</a:t>
            </a:r>
          </a:p>
        </p:txBody>
      </p:sp>
    </p:spTree>
    <p:extLst>
      <p:ext uri="{BB962C8B-B14F-4D97-AF65-F5344CB8AC3E}">
        <p14:creationId xmlns:p14="http://schemas.microsoft.com/office/powerpoint/2010/main" val="2838048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://B7DDD5A5B0ACC07DE1874741EEC3C271.dms.sberbank.ru/B7DDD5A5B0ACC07DE1874741EEC3C271-B9B0282E1CF62E87E9D5BDD954953CA9-9630F5B5FDF9F334DB4A50C759A35664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6" name="Рисунок 15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AA4C61B-D98F-7E41-9ACE-E23175FBFF8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91580" y="1146875"/>
            <a:ext cx="4165169" cy="49990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pPr lvl="0"/>
            <a:r>
              <a:rPr lang="ru-RU" dirty="0"/>
              <a:t>Картинка справа</a:t>
            </a:r>
          </a:p>
        </p:txBody>
      </p:sp>
    </p:spTree>
    <p:extLst>
      <p:ext uri="{BB962C8B-B14F-4D97-AF65-F5344CB8AC3E}">
        <p14:creationId xmlns:p14="http://schemas.microsoft.com/office/powerpoint/2010/main" val="1740532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1" name="Рисунок 30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63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00B2651-094D-B949-A6B8-EEB1F726F969}"/>
              </a:ext>
            </a:extLst>
          </p:cNvPr>
          <p:cNvGrpSpPr/>
          <p:nvPr userDrawn="1"/>
        </p:nvGrpSpPr>
        <p:grpSpPr>
          <a:xfrm>
            <a:off x="-2209996" y="562477"/>
            <a:ext cx="15821845" cy="5170977"/>
            <a:chOff x="-2275311" y="551592"/>
            <a:chExt cx="15821845" cy="517097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4BA4539-D71C-CA42-A5EC-73F444DB7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1452" y="3235731"/>
              <a:ext cx="11425082" cy="248683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F60A447-38EC-D04C-BA10-00ED328E9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868874">
              <a:off x="5157564" y="-1684182"/>
              <a:ext cx="5071967" cy="973442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C1DC8F2-84AF-4849-8654-6CA713458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98216">
              <a:off x="-2275311" y="551592"/>
              <a:ext cx="12311407" cy="4267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40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61" name="Рисунок 60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62" name="Рисунок 61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63" name="Рисунок 62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64" name="Рисунок 63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65" name="Рисунок 64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20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4" name="Рисунок 33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://B7DDD5A5B0ACC07DE1874741EEC3C271.dms.sberbank.ru/B7DDD5A5B0ACC07DE1874741EEC3C271-B9B0282E1CF62E87E9D5BDD954953CA9-9630F5B5FDF9F334DB4A50C759A35664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6" name="Рисунок 15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9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://B7DDD5A5B0ACC07DE1874741EEC3C271.dms.sberbank.ru/B7DDD5A5B0ACC07DE1874741EEC3C271-B9B0282E1CF62E87E9D5BDD954953CA9-9630F5B5FDF9F334DB4A50C759A35664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6" name="Рисунок 15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9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916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1" name="Рисунок 30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://B7DDD5A5B0ACC07DE1874741EEC3C271.dms.sberbank.ru/B7DDD5A5B0ACC07DE1874741EEC3C271-B9B0282E1CF62E87E9D5BDD954953CA9-9630F5B5FDF9F334DB4A50C759A35664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6" name="Рисунок 15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6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://B7DDD5A5B0ACC07DE1874741EEC3C271.dms.sberbank.ru/B7DDD5A5B0ACC07DE1874741EEC3C271-B9B0282E1CF62E87E9D5BDD954953CA9-9630F5B5FDF9F334DB4A50C759A35664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6" name="Рисунок 15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9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7" name="Рисунок 76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8" name="Рисунок 77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9" name="Рисунок 78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80" name="Рисунок 79" descr="http://B7DDD5A5B0ACC07DE1874741EEC3C271.dms.sberbank.ru/B7DDD5A5B0ACC07DE1874741EEC3C271-B9B0282E1CF62E87E9D5BDD954953CA9-0E00FB1C36471CAFECF2FFA41A2DC96F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80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653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0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392FB-4CEA-43E8-A590-FE7F68D57321}" type="datetimeFigureOut">
              <a:rPr lang="ru-RU" smtClean="0"/>
              <a:pPr/>
              <a:t>19.02.2023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A4C84-0CFA-47FD-BE74-7E83FBDC38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60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7" r:id="rId3"/>
    <p:sldLayoutId id="2147483678" r:id="rId4"/>
    <p:sldLayoutId id="2147483679" r:id="rId5"/>
    <p:sldLayoutId id="2147483651" r:id="rId6"/>
    <p:sldLayoutId id="2147483654" r:id="rId7"/>
    <p:sldLayoutId id="2147483675" r:id="rId8"/>
    <p:sldLayoutId id="2147483680" r:id="rId9"/>
    <p:sldLayoutId id="2147483681" r:id="rId10"/>
    <p:sldLayoutId id="2147483682" r:id="rId11"/>
    <p:sldLayoutId id="2147483661" r:id="rId12"/>
    <p:sldLayoutId id="2147483662" r:id="rId13"/>
    <p:sldLayoutId id="2147483667" r:id="rId14"/>
    <p:sldLayoutId id="2147483672" r:id="rId15"/>
    <p:sldLayoutId id="214748367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45853-3664-4440-9397-EB80DE0A3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79" y="206477"/>
            <a:ext cx="10465455" cy="1160207"/>
          </a:xfrm>
        </p:spPr>
        <p:txBody>
          <a:bodyPr/>
          <a:lstStyle/>
          <a:p>
            <a:r>
              <a:rPr lang="ru-RU" sz="2400" dirty="0"/>
              <a:t>Городской конкурс </a:t>
            </a:r>
            <a:br>
              <a:rPr lang="ru-RU" sz="2400" dirty="0"/>
            </a:br>
            <a:r>
              <a:rPr lang="ru-RU" sz="2400" dirty="0"/>
              <a:t>Путешествие по сказкам советских писателей: С . Я. Маршака и </a:t>
            </a:r>
            <a:br>
              <a:rPr lang="ru-RU" sz="2400" dirty="0"/>
            </a:br>
            <a:r>
              <a:rPr lang="ru-RU" sz="2400" dirty="0"/>
              <a:t>К.И. Чуковского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D5512E-F8B9-4362-AF2F-FA8B6E4D6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79" y="4984955"/>
            <a:ext cx="9144000" cy="155349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Заведующий</a:t>
            </a:r>
          </a:p>
          <a:p>
            <a:r>
              <a:rPr lang="ru-RU" dirty="0" err="1"/>
              <a:t>Лащева</a:t>
            </a:r>
            <a:r>
              <a:rPr lang="ru-RU" dirty="0"/>
              <a:t> Н.В.</a:t>
            </a:r>
          </a:p>
          <a:p>
            <a:r>
              <a:rPr lang="ru-RU" dirty="0"/>
              <a:t>Воспитатель</a:t>
            </a:r>
          </a:p>
          <a:p>
            <a:r>
              <a:rPr lang="ru-RU" dirty="0" err="1"/>
              <a:t>Гоцманова</a:t>
            </a:r>
            <a:r>
              <a:rPr lang="ru-RU" dirty="0"/>
              <a:t> Т.А.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481B72-483B-4B88-AB85-9F8454D2E8C5}"/>
              </a:ext>
            </a:extLst>
          </p:cNvPr>
          <p:cNvSpPr txBox="1"/>
          <p:nvPr/>
        </p:nvSpPr>
        <p:spPr>
          <a:xfrm>
            <a:off x="717754" y="1479075"/>
            <a:ext cx="10756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Екатеринбург МАДОУ №363</a:t>
            </a:r>
            <a:r>
              <a:rPr lang="en-US" dirty="0">
                <a:latin typeface="SB Sans Display Semibold" panose="020B0503040504020204"/>
              </a:rPr>
              <a:t> </a:t>
            </a:r>
            <a:r>
              <a:rPr lang="ru-RU" dirty="0"/>
              <a:t>«Золотой петушок»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D1F76A-665C-4E93-943B-91BAF9DA0EBE}"/>
              </a:ext>
            </a:extLst>
          </p:cNvPr>
          <p:cNvSpPr txBox="1"/>
          <p:nvPr/>
        </p:nvSpPr>
        <p:spPr>
          <a:xfrm>
            <a:off x="792479" y="4255730"/>
            <a:ext cx="426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Возраст: старшая группа 5-6 лет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5ACE8-4DDB-4DBC-8D13-17298D2E9F97}"/>
              </a:ext>
            </a:extLst>
          </p:cNvPr>
          <p:cNvSpPr txBox="1"/>
          <p:nvPr/>
        </p:nvSpPr>
        <p:spPr>
          <a:xfrm>
            <a:off x="2277150" y="1873496"/>
            <a:ext cx="67193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13F4F"/>
                </a:solidFill>
                <a:ea typeface="Nirmala UI" panose="020B0502040204020203" pitchFamily="34" charset="0"/>
                <a:cs typeface="Nirmala UI" panose="020B0502040204020203" pitchFamily="34" charset="0"/>
              </a:rPr>
              <a:t>Проект</a:t>
            </a:r>
          </a:p>
          <a:p>
            <a:pPr algn="ctr"/>
            <a:r>
              <a:rPr lang="ru-RU" sz="3600" b="1" dirty="0">
                <a:solidFill>
                  <a:srgbClr val="313F4F"/>
                </a:solidFill>
                <a:ea typeface="Nirmala UI" panose="020B0502040204020203" pitchFamily="34" charset="0"/>
                <a:cs typeface="Nirmala UI" panose="020B0502040204020203" pitchFamily="34" charset="0"/>
              </a:rPr>
              <a:t>Путешествие по сказкам советского писателя </a:t>
            </a:r>
            <a:endParaRPr lang="en-US" sz="3600" b="1" dirty="0">
              <a:solidFill>
                <a:srgbClr val="313F4F"/>
              </a:solidFill>
              <a:latin typeface="SB Sans Display Semibold" panose="020B0503040504020204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algn="ctr"/>
            <a:r>
              <a:rPr lang="ru-RU" sz="3600" b="1" dirty="0">
                <a:solidFill>
                  <a:srgbClr val="313F4F"/>
                </a:solidFill>
                <a:ea typeface="Nirmala UI" panose="020B0502040204020203" pitchFamily="34" charset="0"/>
                <a:cs typeface="Nirmala UI" panose="020B0502040204020203" pitchFamily="34" charset="0"/>
              </a:rPr>
              <a:t>С. Я. Маршака</a:t>
            </a:r>
          </a:p>
        </p:txBody>
      </p:sp>
    </p:spTree>
    <p:extLst>
      <p:ext uri="{BB962C8B-B14F-4D97-AF65-F5344CB8AC3E}">
        <p14:creationId xmlns:p14="http://schemas.microsoft.com/office/powerpoint/2010/main" val="572633361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2E6CC7-268A-470A-8DB2-47A2D37DFCE8}"/>
              </a:ext>
            </a:extLst>
          </p:cNvPr>
          <p:cNvSpPr txBox="1"/>
          <p:nvPr/>
        </p:nvSpPr>
        <p:spPr>
          <a:xfrm>
            <a:off x="688258" y="639097"/>
            <a:ext cx="368709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Заключительный этап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Выставка рисунков по произведениям </a:t>
            </a:r>
            <a:r>
              <a:rPr lang="ru-RU" dirty="0" err="1"/>
              <a:t>С.Я.Маршака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Выставка книг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Организация в детском саду </a:t>
            </a:r>
            <a:r>
              <a:rPr lang="ru-RU" dirty="0" err="1"/>
              <a:t>Буккросиинга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Викторина по произведениям С.Я. Маршака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60E06F-08B1-420C-B988-6A0F2EF60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22" y="3131635"/>
            <a:ext cx="4021394" cy="301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ED5529-9C49-42BD-9946-CEE2FCC08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84" y="324464"/>
            <a:ext cx="4149213" cy="3111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B680D5-5F74-461F-BE56-3B8AFE43C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" y="3689554"/>
            <a:ext cx="3687097" cy="2765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8185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C54D23-30FC-4493-8E9C-77990C922A62}"/>
              </a:ext>
            </a:extLst>
          </p:cNvPr>
          <p:cNvSpPr txBox="1"/>
          <p:nvPr/>
        </p:nvSpPr>
        <p:spPr>
          <a:xfrm>
            <a:off x="1514168" y="1160207"/>
            <a:ext cx="2959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dirty="0">
                <a:solidFill>
                  <a:srgbClr val="3C3C3C"/>
                </a:solidFill>
                <a:effectLst/>
                <a:latin typeface="+mj-lt"/>
              </a:rPr>
              <a:t>Пусть добрым будет ум у вас,</a:t>
            </a:r>
            <a:br>
              <a:rPr lang="ru-RU" sz="2400" b="1" dirty="0">
                <a:latin typeface="+mj-lt"/>
              </a:rPr>
            </a:br>
            <a:r>
              <a:rPr lang="ru-RU" sz="2400" b="1" i="0" dirty="0">
                <a:solidFill>
                  <a:srgbClr val="3C3C3C"/>
                </a:solidFill>
                <a:effectLst/>
                <a:latin typeface="+mj-lt"/>
              </a:rPr>
              <a:t>А сердце умным будет</a:t>
            </a:r>
            <a:endParaRPr lang="ru-RU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FAC9AD-594D-4EEE-80B5-BD47DED39BF3}"/>
              </a:ext>
            </a:extLst>
          </p:cNvPr>
          <p:cNvSpPr txBox="1"/>
          <p:nvPr/>
        </p:nvSpPr>
        <p:spPr>
          <a:xfrm>
            <a:off x="3549444" y="3354514"/>
            <a:ext cx="1848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3C3C3C"/>
                </a:solidFill>
                <a:effectLst/>
                <a:latin typeface="+mj-lt"/>
              </a:rPr>
              <a:t>С.Я. Маршак </a:t>
            </a: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4655CA-B89A-431C-977F-9987D068CD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0"/>
          <a:stretch/>
        </p:blipFill>
        <p:spPr>
          <a:xfrm>
            <a:off x="5727718" y="619432"/>
            <a:ext cx="5195922" cy="3028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0639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CC386-187C-2B4D-A4C8-BCAD4E0383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5909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5;p1">
            <a:extLst>
              <a:ext uri="{FF2B5EF4-FFF2-40B4-BE49-F238E27FC236}">
                <a16:creationId xmlns:a16="http://schemas.microsoft.com/office/drawing/2014/main" id="{10ED303F-74BC-FF47-8953-2D9D82CC5972}"/>
              </a:ext>
            </a:extLst>
          </p:cNvPr>
          <p:cNvSpPr txBox="1"/>
          <p:nvPr/>
        </p:nvSpPr>
        <p:spPr>
          <a:xfrm>
            <a:off x="233775" y="258772"/>
            <a:ext cx="10906173" cy="166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7200" b="1">
                <a:ln w="6350">
                  <a:solidFill>
                    <a:schemeClr val="lt1"/>
                  </a:solidFill>
                </a:ln>
                <a:noFill/>
                <a:latin typeface="SB Sans Display" panose="020B0503040504020204" pitchFamily="34" charset="0"/>
                <a:ea typeface="Space Grotesk"/>
                <a:cs typeface="SB Sans Display" panose="020B050304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3200" u="sng" dirty="0">
                <a:ln w="6350">
                  <a:noFill/>
                </a:ln>
                <a:solidFill>
                  <a:srgbClr val="323F4F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  <a:sym typeface="Space Grotesk"/>
              </a:rPr>
              <a:t>Цель проекта</a:t>
            </a:r>
            <a:r>
              <a:rPr lang="ru-RU" sz="3200" dirty="0">
                <a:ln w="6350">
                  <a:noFill/>
                </a:ln>
                <a:solidFill>
                  <a:srgbClr val="323F4F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  <a:sym typeface="Space Grotesk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ru-RU" sz="3200" dirty="0">
                <a:ln w="6350">
                  <a:noFill/>
                </a:ln>
                <a:solidFill>
                  <a:srgbClr val="323F4F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  <a:sym typeface="Space Grotesk"/>
              </a:rPr>
              <a:t>продолжить знакомить и закрепить знание детей старшей группы о творчестве советского поэта  С.Я. Маршака. Привить интерес и любовь к книге, чтению.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7890E-926B-4324-BE07-08AAB5267C03}"/>
              </a:ext>
            </a:extLst>
          </p:cNvPr>
          <p:cNvSpPr txBox="1"/>
          <p:nvPr/>
        </p:nvSpPr>
        <p:spPr>
          <a:xfrm>
            <a:off x="442452" y="2083913"/>
            <a:ext cx="4414684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R="0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n w="6350">
                  <a:noFill/>
                </a:ln>
                <a:solidFill>
                  <a:srgbClr val="323F4F"/>
                </a:solidFill>
                <a:latin typeface="SB Sans Display Semibold" panose="020B0503040504020204" pitchFamily="34" charset="0"/>
                <a:ea typeface="Space Grotesk"/>
                <a:cs typeface="SB Sans Display Semibold" panose="020B050304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0" dirty="0"/>
              <a:t>Давайте представим, хотя бы на миг,</a:t>
            </a:r>
          </a:p>
          <a:p>
            <a:pPr>
              <a:lnSpc>
                <a:spcPct val="100000"/>
              </a:lnSpc>
            </a:pPr>
            <a:r>
              <a:rPr lang="ru-RU" sz="2000" b="0" dirty="0"/>
              <a:t>Что вдруг мы лишились журналов и книг,</a:t>
            </a:r>
          </a:p>
          <a:p>
            <a:pPr>
              <a:lnSpc>
                <a:spcPct val="100000"/>
              </a:lnSpc>
            </a:pPr>
            <a:r>
              <a:rPr lang="ru-RU" sz="2000" b="0" dirty="0"/>
              <a:t>Что люди не знают, что значит поэт,</a:t>
            </a:r>
          </a:p>
          <a:p>
            <a:pPr>
              <a:lnSpc>
                <a:spcPct val="100000"/>
              </a:lnSpc>
            </a:pPr>
            <a:r>
              <a:rPr lang="ru-RU" sz="2000" b="0" dirty="0"/>
              <a:t>Что нет Чебурашки, Хоттабыча нет.</a:t>
            </a:r>
          </a:p>
          <a:p>
            <a:pPr>
              <a:lnSpc>
                <a:spcPct val="100000"/>
              </a:lnSpc>
            </a:pPr>
            <a:r>
              <a:rPr lang="ru-RU" sz="2000" b="0" dirty="0"/>
              <a:t>Что будто никто никогда в этом мире,</a:t>
            </a:r>
          </a:p>
          <a:p>
            <a:pPr>
              <a:lnSpc>
                <a:spcPct val="100000"/>
              </a:lnSpc>
            </a:pPr>
            <a:r>
              <a:rPr lang="ru-RU" sz="2000" b="0" dirty="0"/>
              <a:t>И слыхом не слыхивал о Мойдодыре,</a:t>
            </a:r>
          </a:p>
          <a:p>
            <a:pPr>
              <a:lnSpc>
                <a:spcPct val="100000"/>
              </a:lnSpc>
            </a:pPr>
            <a:r>
              <a:rPr lang="ru-RU" sz="2000" b="0" dirty="0"/>
              <a:t>Что нету Незнайки, вруна-недотёпы,</a:t>
            </a:r>
          </a:p>
          <a:p>
            <a:pPr>
              <a:lnSpc>
                <a:spcPct val="100000"/>
              </a:lnSpc>
            </a:pPr>
            <a:r>
              <a:rPr lang="ru-RU" sz="2000" b="0" dirty="0"/>
              <a:t>Что нет Айболита, и нет </a:t>
            </a:r>
            <a:r>
              <a:rPr lang="ru-RU" sz="2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дядя</a:t>
            </a:r>
            <a:r>
              <a:rPr lang="ru-RU" sz="2000" b="0" dirty="0"/>
              <a:t> Стёпы.</a:t>
            </a:r>
          </a:p>
          <a:p>
            <a:pPr>
              <a:lnSpc>
                <a:spcPct val="100000"/>
              </a:lnSpc>
            </a:pPr>
            <a:r>
              <a:rPr lang="ru-RU" sz="2000" b="0" dirty="0"/>
              <a:t>Наверно нельзя и </a:t>
            </a:r>
            <a:r>
              <a:rPr lang="ru-RU" sz="2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представить</a:t>
            </a:r>
            <a:r>
              <a:rPr lang="ru-RU" sz="2000" b="0" dirty="0"/>
              <a:t> такого?</a:t>
            </a:r>
          </a:p>
          <a:p>
            <a:pPr>
              <a:lnSpc>
                <a:spcPct val="100000"/>
              </a:lnSpc>
            </a:pPr>
            <a:r>
              <a:rPr lang="ru-RU" sz="2000" b="0" dirty="0"/>
              <a:t>Так здравствуй же, умное, доброе слово!</a:t>
            </a:r>
          </a:p>
          <a:p>
            <a:pPr>
              <a:lnSpc>
                <a:spcPct val="100000"/>
              </a:lnSpc>
            </a:pPr>
            <a:r>
              <a:rPr lang="ru-RU" sz="2000" b="0" dirty="0"/>
              <a:t>Пусть книги, друзьями заходят в дома!</a:t>
            </a:r>
          </a:p>
          <a:p>
            <a:pPr>
              <a:lnSpc>
                <a:spcPct val="100000"/>
              </a:lnSpc>
            </a:pPr>
            <a:r>
              <a:rPr lang="ru-RU" sz="2000" b="0" dirty="0"/>
              <a:t>Читайте всю жизнь – набирайтесь ума!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AC976E-2F56-4826-AA00-5277B39482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477" y="3656925"/>
            <a:ext cx="3923071" cy="2942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77BA0C-B0AC-4DE1-A843-1A8F2BBE3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67" y="2067758"/>
            <a:ext cx="3629978" cy="2722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656174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FE800-1BAA-419B-8841-34DE42077D34}"/>
              </a:ext>
            </a:extLst>
          </p:cNvPr>
          <p:cNvSpPr txBox="1"/>
          <p:nvPr/>
        </p:nvSpPr>
        <p:spPr>
          <a:xfrm>
            <a:off x="522828" y="1337784"/>
            <a:ext cx="32151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Познакомить </a:t>
            </a:r>
            <a:r>
              <a:rPr lang="ru-RU" dirty="0"/>
              <a:t>с биографией и творчеством</a:t>
            </a:r>
          </a:p>
          <a:p>
            <a:r>
              <a:rPr lang="ru-RU" dirty="0"/>
              <a:t> С.Я. Маршака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«Багаж»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«Сказка о глупом мышонке»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«Где обедал воробей»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«Сказка об умном мышонке»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«Вот такой рассеянный»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«Радуга-дуга»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«Круглый год»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«Веселый счет»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«Усатый полосатый»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«Почта»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«Двенадцать месяцев»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«Загадки»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73719C-77D9-41D1-9672-A27B15332CEA}"/>
              </a:ext>
            </a:extLst>
          </p:cNvPr>
          <p:cNvSpPr txBox="1"/>
          <p:nvPr/>
        </p:nvSpPr>
        <p:spPr>
          <a:xfrm>
            <a:off x="3824748" y="368954"/>
            <a:ext cx="4286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Задачи проекта: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C55680-B5A2-4DA8-B0DB-5093F6BDB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5" y="1076840"/>
            <a:ext cx="743817" cy="743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0FE19F-5A1F-4782-9D80-BFCAC1AE527A}"/>
              </a:ext>
            </a:extLst>
          </p:cNvPr>
          <p:cNvSpPr txBox="1"/>
          <p:nvPr/>
        </p:nvSpPr>
        <p:spPr>
          <a:xfrm>
            <a:off x="4288583" y="1273902"/>
            <a:ext cx="3089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Обогатить знания </a:t>
            </a:r>
            <a:r>
              <a:rPr lang="ru-RU" dirty="0"/>
              <a:t>детей об окружающей мире : объекты социального назначения , природный мир, мир творчества, профессий, ремесла и предметный мир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4B14DE-F554-45BA-A795-374C21CE1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748" y="1076840"/>
            <a:ext cx="743817" cy="7438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E271E8-44F3-46F2-AAB4-D1EC2EA52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30" y="1076840"/>
            <a:ext cx="743817" cy="7438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971DB0-4B05-41E3-83D2-D704B72F7026}"/>
              </a:ext>
            </a:extLst>
          </p:cNvPr>
          <p:cNvSpPr txBox="1"/>
          <p:nvPr/>
        </p:nvSpPr>
        <p:spPr>
          <a:xfrm>
            <a:off x="8601507" y="1320068"/>
            <a:ext cx="2600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Формировать </a:t>
            </a:r>
            <a:r>
              <a:rPr lang="ru-RU" dirty="0"/>
              <a:t>эмоционально-образное восприятие произведений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779892-E182-4C0B-B4F5-10263CC68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418" y="3225290"/>
            <a:ext cx="743817" cy="7438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B9F78D-EC4B-467B-A07A-E94F35718449}"/>
              </a:ext>
            </a:extLst>
          </p:cNvPr>
          <p:cNvSpPr txBox="1"/>
          <p:nvPr/>
        </p:nvSpPr>
        <p:spPr>
          <a:xfrm>
            <a:off x="4245818" y="3322769"/>
            <a:ext cx="3131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Воспитывать</a:t>
            </a:r>
            <a:r>
              <a:rPr lang="ru-RU" dirty="0"/>
              <a:t> способность наслаждаться художественным словом, чувствовать и понимать образный язык сказок, пьес, рассказов и стихов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2C1C9D0-469D-4E77-82C0-7FDA6289B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724" y="3264511"/>
            <a:ext cx="743817" cy="7438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90990C-6652-4203-BE38-24FB9393CF56}"/>
              </a:ext>
            </a:extLst>
          </p:cNvPr>
          <p:cNvSpPr txBox="1"/>
          <p:nvPr/>
        </p:nvSpPr>
        <p:spPr>
          <a:xfrm>
            <a:off x="8651910" y="3353415"/>
            <a:ext cx="2600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Воспитывать</a:t>
            </a:r>
            <a:r>
              <a:rPr lang="ru-RU" dirty="0"/>
              <a:t> способность сопереживать героям произведений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05F9D9-ED95-478B-800D-EA93512C3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611" y="5077094"/>
            <a:ext cx="743817" cy="7438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2B05D8-041C-4FD0-8524-1E7E569FC7FF}"/>
              </a:ext>
            </a:extLst>
          </p:cNvPr>
          <p:cNvSpPr txBox="1"/>
          <p:nvPr/>
        </p:nvSpPr>
        <p:spPr>
          <a:xfrm>
            <a:off x="8651910" y="5176669"/>
            <a:ext cx="2600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Развивать</a:t>
            </a:r>
            <a:r>
              <a:rPr lang="ru-RU" dirty="0"/>
              <a:t> познавательные и умственные способности детей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B68716F-3D02-4826-9B09-E15883DDE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417" y="5077095"/>
            <a:ext cx="743817" cy="7438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649C05-4A6E-4254-A95B-CE6B2EA103F2}"/>
              </a:ext>
            </a:extLst>
          </p:cNvPr>
          <p:cNvSpPr txBox="1"/>
          <p:nvPr/>
        </p:nvSpPr>
        <p:spPr>
          <a:xfrm>
            <a:off x="4288582" y="5217235"/>
            <a:ext cx="3089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Приобщать </a:t>
            </a:r>
            <a:r>
              <a:rPr lang="ru-RU" dirty="0"/>
              <a:t>родителей к семейному чтению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116870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C31BCC-4CAD-44D7-9000-089615CEB1D6}"/>
              </a:ext>
            </a:extLst>
          </p:cNvPr>
          <p:cNvSpPr txBox="1"/>
          <p:nvPr/>
        </p:nvSpPr>
        <p:spPr>
          <a:xfrm>
            <a:off x="1759975" y="275754"/>
            <a:ext cx="8200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Содержание проекта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8A1E48-D52E-4567-8963-129CA7FEC0CB}"/>
              </a:ext>
            </a:extLst>
          </p:cNvPr>
          <p:cNvSpPr txBox="1"/>
          <p:nvPr/>
        </p:nvSpPr>
        <p:spPr>
          <a:xfrm>
            <a:off x="324465" y="814634"/>
            <a:ext cx="3780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Подготовительный этап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Составление паспорта проекта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Подбор детской художественной литературы для чтения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E3E84A-9DD2-4D6B-853D-FAD08759BCEC}"/>
              </a:ext>
            </a:extLst>
          </p:cNvPr>
          <p:cNvSpPr txBox="1"/>
          <p:nvPr/>
        </p:nvSpPr>
        <p:spPr>
          <a:xfrm>
            <a:off x="4105458" y="862014"/>
            <a:ext cx="43458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Основной этап:</a:t>
            </a:r>
          </a:p>
          <a:p>
            <a:r>
              <a:rPr lang="ru-RU" dirty="0"/>
              <a:t>Свернулся клубком под покрывало-Усатый-полосатый</a:t>
            </a:r>
          </a:p>
          <a:p>
            <a:r>
              <a:rPr lang="ru-RU" dirty="0"/>
              <a:t>А вот стоит дом, который построил Джек</a:t>
            </a:r>
          </a:p>
          <a:p>
            <a:r>
              <a:rPr lang="ru-RU" dirty="0"/>
              <a:t>Год за годом с вами будет идти Самуил Яковлевич Маршак, вечный ваш ровесник. Давайте вспомним его произведения.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6924EE-197E-42EE-80E9-1B2EFDC8C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737419"/>
            <a:ext cx="2909858" cy="1976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02060E-A625-45D4-889C-75AB525514D7}"/>
              </a:ext>
            </a:extLst>
          </p:cNvPr>
          <p:cNvSpPr txBox="1"/>
          <p:nvPr/>
        </p:nvSpPr>
        <p:spPr>
          <a:xfrm>
            <a:off x="8952271" y="2646176"/>
            <a:ext cx="240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рассматривают книги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86E7DC-1FC7-41C1-93FC-F3409E6A8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3724336"/>
            <a:ext cx="2909858" cy="2248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7FDD83-3E47-4066-A417-103B252E6E14}"/>
              </a:ext>
            </a:extLst>
          </p:cNvPr>
          <p:cNvSpPr txBox="1"/>
          <p:nvPr/>
        </p:nvSpPr>
        <p:spPr>
          <a:xfrm>
            <a:off x="4105458" y="3804631"/>
            <a:ext cx="4222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Книги Самуил Яковлевич начал писать когда был еще совсем маленьким. Первое стихотворение он сочинил в 4 года . Первая детская книга «Детки в клетке» была написана в  1923 году.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AB5E894-1990-4B92-AB12-D4EEE38F5A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 t="466" r="-1626" b="14659"/>
          <a:stretch/>
        </p:blipFill>
        <p:spPr>
          <a:xfrm>
            <a:off x="324465" y="3376703"/>
            <a:ext cx="3313472" cy="2596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79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5254CB-918D-460C-A5D1-112C50E28083}"/>
              </a:ext>
            </a:extLst>
          </p:cNvPr>
          <p:cNvSpPr txBox="1"/>
          <p:nvPr/>
        </p:nvSpPr>
        <p:spPr>
          <a:xfrm>
            <a:off x="2271251" y="112062"/>
            <a:ext cx="666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Подготовка и показ театрализованного представления по сказке «Сказка о глупом мышонке»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877854-E5FA-4DCE-A9A6-8C8758FDF1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6" t="26093" r="15376"/>
          <a:stretch/>
        </p:blipFill>
        <p:spPr>
          <a:xfrm>
            <a:off x="508817" y="1154452"/>
            <a:ext cx="2895895" cy="2379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35FF5F-9B53-40E6-B840-DA5E3D4065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6"/>
          <a:stretch/>
        </p:blipFill>
        <p:spPr>
          <a:xfrm>
            <a:off x="479319" y="4171524"/>
            <a:ext cx="2895896" cy="1865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57AEFA-C42D-44C2-B0C3-57B3FCF4E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5484" b="15269"/>
          <a:stretch/>
        </p:blipFill>
        <p:spPr>
          <a:xfrm>
            <a:off x="7961670" y="4661808"/>
            <a:ext cx="2738286" cy="1450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590697-6C01-4886-84B6-3A1D66055022}"/>
              </a:ext>
            </a:extLst>
          </p:cNvPr>
          <p:cNvSpPr txBox="1"/>
          <p:nvPr/>
        </p:nvSpPr>
        <p:spPr>
          <a:xfrm>
            <a:off x="3574026" y="1140505"/>
            <a:ext cx="44540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Просмотр фото и слайдов о детских годах С.Я. Маршака</a:t>
            </a:r>
          </a:p>
          <a:p>
            <a:r>
              <a:rPr lang="ru-RU" u="sng" dirty="0"/>
              <a:t>Виды детской деятельности: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/>
              <a:t>Познавательное развитие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Знакомство с творчеством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Викторина по произведению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Вечер поэзии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/>
              <a:t>Речевое развитие </a:t>
            </a:r>
            <a:r>
              <a:rPr lang="ru-RU" dirty="0"/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Разучивание стихов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Формирование грамотного строя речи, образование форм множественного числа существительных, обозначающих детенышей животных, употребление этих слов в Именительном и Винительном падежах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Использование ИКТ. Просмотр мультфильмов по произведениям С.Я. Маршака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983BA20-D1F9-4DD3-AD32-C01D336058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3" r="10108"/>
          <a:stretch/>
        </p:blipFill>
        <p:spPr>
          <a:xfrm>
            <a:off x="7961671" y="1154452"/>
            <a:ext cx="2738285" cy="1450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BCB756-1611-45DA-9CBA-4F184181F1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649"/>
          <a:stretch/>
        </p:blipFill>
        <p:spPr>
          <a:xfrm>
            <a:off x="7961672" y="2716163"/>
            <a:ext cx="2738284" cy="1945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3713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4703B0-ACC3-459D-8113-E2B897874C8C}"/>
              </a:ext>
            </a:extLst>
          </p:cNvPr>
          <p:cNvSpPr txBox="1"/>
          <p:nvPr/>
        </p:nvSpPr>
        <p:spPr>
          <a:xfrm>
            <a:off x="3834781" y="648929"/>
            <a:ext cx="4257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/>
              <a:t>Художественно-эстетическое развитие 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Рисование по любимым произведениям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Выставка рисунков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Коллективная лепка по стихотворению Самуила Яковлевича «Детки в клетке»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Лепка по сказке « Сказка о глупом мышонке»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DD5F92-1E34-42EB-846B-5D459EB8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5" r="-681" b="28599"/>
          <a:stretch/>
        </p:blipFill>
        <p:spPr>
          <a:xfrm>
            <a:off x="413153" y="526026"/>
            <a:ext cx="3224783" cy="1445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CF4B0D-2770-468E-B792-B41FC917D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2" y="2499139"/>
            <a:ext cx="3224783" cy="1762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BAC2EC-E93B-4E62-9E3B-49B645C1DF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" t="32555" r="3972"/>
          <a:stretch/>
        </p:blipFill>
        <p:spPr>
          <a:xfrm>
            <a:off x="413152" y="4574460"/>
            <a:ext cx="3244645" cy="187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CF52D3-C537-4A88-AB43-1ECFDC7BE7EA}"/>
              </a:ext>
            </a:extLst>
          </p:cNvPr>
          <p:cNvSpPr txBox="1"/>
          <p:nvPr/>
        </p:nvSpPr>
        <p:spPr>
          <a:xfrm>
            <a:off x="3923068" y="3425276"/>
            <a:ext cx="3628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/>
              <a:t>Физическое развитие</a:t>
            </a:r>
            <a:r>
              <a:rPr lang="ru-RU" dirty="0"/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Участие в физкультурном досуге «Кошкин дом»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Подвижные игры: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по стихотворению «Мяч»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По»Сказке</a:t>
            </a:r>
            <a:r>
              <a:rPr lang="ru-RU" dirty="0"/>
              <a:t> о глупом мышонке»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42B833-217D-4FF8-B245-7AFAC5F9C9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t="28745" r="17204" b="7671"/>
          <a:stretch/>
        </p:blipFill>
        <p:spPr>
          <a:xfrm>
            <a:off x="7816446" y="3634573"/>
            <a:ext cx="3962402" cy="2729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5636A-6F45-4399-85DE-78C3246FC1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5" t="7205" r="12043" b="22867"/>
          <a:stretch/>
        </p:blipFill>
        <p:spPr>
          <a:xfrm>
            <a:off x="9320981" y="352065"/>
            <a:ext cx="2231922" cy="167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5586451-8CE2-442A-A86B-16E0DAB8FF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446" y="1848141"/>
            <a:ext cx="2153464" cy="1663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552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07A39-2DB2-4900-A017-32D519CEEC7F}"/>
              </a:ext>
            </a:extLst>
          </p:cNvPr>
          <p:cNvSpPr txBox="1"/>
          <p:nvPr/>
        </p:nvSpPr>
        <p:spPr>
          <a:xfrm>
            <a:off x="253181" y="552013"/>
            <a:ext cx="791496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Игровая деятельность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Дидактические игры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Загадки-отгадки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«Найди пару»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«Сложи картинку»</a:t>
            </a:r>
            <a:b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«Сложи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пазл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«Четвертый лишний»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«Узнай лишнее животное»( из сказки «Где обедал воробей»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«Из какого произведения предметы?»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«Исправь ошибку»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«Из какого произведения иллюстрации?»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Блиц- опрос: Где жил человек Рассеянный? Зачем послала мачеха падчерицу в лес?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Продолжи словечко: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Жук упал и встать не может</a:t>
            </a:r>
          </a:p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Ждет он кто ему (поможет)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Панцирь носит черепаха</a:t>
            </a:r>
          </a:p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Прячет голову от (страха)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b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23619A-FD07-471B-847B-AB92D2C31B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68" y="253887"/>
            <a:ext cx="3216788" cy="2020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48D21D-58B7-47A1-9C54-F81CEBBC9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1"/>
          <a:stretch/>
        </p:blipFill>
        <p:spPr>
          <a:xfrm>
            <a:off x="8897921" y="4210955"/>
            <a:ext cx="2267974" cy="1965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85C6A4-9800-4E7B-B3AB-FAF5B0C85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/>
          <a:stretch/>
        </p:blipFill>
        <p:spPr>
          <a:xfrm>
            <a:off x="9437331" y="399613"/>
            <a:ext cx="1189154" cy="1363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1AAAAB-A742-406D-BF5C-34B3ADCC69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2" b="18567"/>
          <a:stretch/>
        </p:blipFill>
        <p:spPr>
          <a:xfrm>
            <a:off x="3778864" y="4532672"/>
            <a:ext cx="4372077" cy="1353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DD0292-1F68-4577-B557-0CFD7D7AD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296" y="2101568"/>
            <a:ext cx="2195599" cy="1646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8390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67CB2-6E2D-42AB-81E7-E92572A1C4EF}"/>
              </a:ext>
            </a:extLst>
          </p:cNvPr>
          <p:cNvSpPr txBox="1"/>
          <p:nvPr/>
        </p:nvSpPr>
        <p:spPr>
          <a:xfrm>
            <a:off x="594850" y="412221"/>
            <a:ext cx="63811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Игровая деятельность: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Вставь слово 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Усатый…(полосатый)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Ванька…(встанька)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Дремота и …(зевота)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Вакса…(клякса)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Найди лишнее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Назови под каким номером книги 1,2,3,4,5,6..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Конструирование из конструктора «Зоосад»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Настольная сюжетно-ролевая игра «Зоопарк»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EF59AF-1B16-42D2-95BC-239BB0F6B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06" y="4031227"/>
            <a:ext cx="3460954" cy="2303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ABABE9-FF07-410E-8649-208CBAC1A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11" y="1200197"/>
            <a:ext cx="24384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807963-7C93-44CD-9897-2FF72F0708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11" y="4031227"/>
            <a:ext cx="2712183" cy="2303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1B7BBF-4691-4EB4-A45A-74504BF23F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4001" y="4031227"/>
            <a:ext cx="3231417" cy="2303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9168F9-846F-4EAC-BBB7-2BFEA39F10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6416" b="9677"/>
          <a:stretch/>
        </p:blipFill>
        <p:spPr>
          <a:xfrm>
            <a:off x="4950541" y="166198"/>
            <a:ext cx="3623188" cy="1831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0503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37C5A6-EE1B-4B03-809F-E1AB02081610}"/>
              </a:ext>
            </a:extLst>
          </p:cNvPr>
          <p:cNvSpPr txBox="1"/>
          <p:nvPr/>
        </p:nvSpPr>
        <p:spPr>
          <a:xfrm>
            <a:off x="6341806" y="403122"/>
            <a:ext cx="54175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Приобщение к элементарным общепринятым нормам </a:t>
            </a:r>
            <a:r>
              <a:rPr lang="ru-RU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Воспитание любви и уважения к своим родителям, к семье по произведению Сказка о глупом мышонке»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Воспитание правил поведения и безопасности в общественных местах по произведению «Тихая сказка»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6A6792-3160-4815-B83A-E0DC923569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4444" r="22258" b="10824"/>
          <a:stretch/>
        </p:blipFill>
        <p:spPr>
          <a:xfrm>
            <a:off x="828738" y="538065"/>
            <a:ext cx="4002927" cy="2746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802429-44BA-4676-8478-9160105332DD}"/>
              </a:ext>
            </a:extLst>
          </p:cNvPr>
          <p:cNvSpPr txBox="1"/>
          <p:nvPr/>
        </p:nvSpPr>
        <p:spPr>
          <a:xfrm>
            <a:off x="7620000" y="2866905"/>
            <a:ext cx="43753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Сотрудничество с родителями: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Домашнее чтение произведений С.Я. Маршака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Помощь в изготовлении костюмов, атрибутов декораций к «Сказке о глупом мышонке)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B05DF4-37BE-4705-A869-D9588B43C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04" y="3914467"/>
            <a:ext cx="3387213" cy="2540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95C0DC-D71F-4597-A5FD-980BCCC02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12" y="4652009"/>
            <a:ext cx="2458064" cy="1843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A88A61-4F54-41E3-A4AB-2E30686A9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82" y="2720507"/>
            <a:ext cx="2699571" cy="3599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53929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Цвета рекрутмента">
      <a:dk1>
        <a:srgbClr val="313F4F"/>
      </a:dk1>
      <a:lt1>
        <a:srgbClr val="FFFFFF"/>
      </a:lt1>
      <a:dk2>
        <a:srgbClr val="44546A"/>
      </a:dk2>
      <a:lt2>
        <a:srgbClr val="A9E0E8"/>
      </a:lt2>
      <a:accent1>
        <a:srgbClr val="05E6B0"/>
      </a:accent1>
      <a:accent2>
        <a:srgbClr val="0095EB"/>
      </a:accent2>
      <a:accent3>
        <a:srgbClr val="7A79FF"/>
      </a:accent3>
      <a:accent4>
        <a:srgbClr val="FFC000"/>
      </a:accent4>
      <a:accent5>
        <a:srgbClr val="4472C4"/>
      </a:accent5>
      <a:accent6>
        <a:srgbClr val="29BBD6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8774</TotalTime>
  <Words>780</Words>
  <Application>Microsoft Office PowerPoint</Application>
  <PresentationFormat>Широкоэкранный</PresentationFormat>
  <Paragraphs>121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SB Sans Display Light</vt:lpstr>
      <vt:lpstr>SB Sans Display Semibold</vt:lpstr>
      <vt:lpstr>Wingdings</vt:lpstr>
      <vt:lpstr>Тема Office</vt:lpstr>
      <vt:lpstr>Городской конкурс  Путешествие по сказкам советских писателей: С . Я. Маршака и  К.И. Чуковского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ПАО Сбербанк России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Голишникова Екатерина Сергеевна</dc:creator>
  <cp:lastModifiedBy>Георгий</cp:lastModifiedBy>
  <cp:revision>115</cp:revision>
  <dcterms:created xsi:type="dcterms:W3CDTF">2022-11-02T07:50:54Z</dcterms:created>
  <dcterms:modified xsi:type="dcterms:W3CDTF">2023-02-19T07:48:33Z</dcterms:modified>
</cp:coreProperties>
</file>