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5" r:id="rId4"/>
    <p:sldId id="284" r:id="rId5"/>
    <p:sldId id="286" r:id="rId6"/>
    <p:sldId id="288" r:id="rId7"/>
    <p:sldId id="259" r:id="rId8"/>
    <p:sldId id="258" r:id="rId9"/>
    <p:sldId id="257" r:id="rId10"/>
    <p:sldId id="261" r:id="rId11"/>
    <p:sldId id="262" r:id="rId12"/>
    <p:sldId id="260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6303" autoAdjust="0"/>
  </p:normalViewPr>
  <p:slideViewPr>
    <p:cSldViewPr>
      <p:cViewPr varScale="1">
        <p:scale>
          <a:sx n="71" d="100"/>
          <a:sy n="71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DA03-1E06-4DE0-9C4B-27D228E5E230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2EC7-6555-43B6-BEE9-C99F9E89A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8EE63-F508-4E7D-BF29-23D697377E08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F08C-46C1-4F3D-A78E-B61FA2C3D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FC06-D3E5-4AC7-B617-7B739728E297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6D79E-E3A3-4197-B2C0-FC1B2577E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D391-EB8F-4A3C-A780-EE8C8F619056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88CA-1DB4-4A3E-89E7-62854F523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3D6E3-D036-4788-9058-C89150172C8A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FE30-BFC3-4E6C-8E46-22F0B6740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0BE6-F443-4A6D-B203-699417266D34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DEFB-C629-4C96-8457-17CF78983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01FF7-8AA5-42AD-8F9D-8480F260A615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9DDC3-B29D-48D7-B45F-8A33DCDF2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2F77-C56C-437F-B0E8-0213CADD78FB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09B68-494A-4282-819B-8E81FBDB4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DFFC-370F-4F8A-9626-7176348131D5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DBF9-8F64-41C1-AFD2-5B4D357F7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8021-4DC8-416D-80C8-9B10160313DD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EE6D-E64D-4B56-9003-AB75EE705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D318-40BC-4E15-AF65-1F0614B1E7AD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574C6-9C07-43A5-9A0C-A00C0BBA2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FED80-EF50-4A0A-97A0-BF5F40EE9491}" type="datetimeFigureOut">
              <a:rPr lang="ru-RU"/>
              <a:pPr>
                <a:defRPr/>
              </a:pPr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AB1F78-91C3-42B1-8611-E4D95600C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611188" y="1844675"/>
            <a:ext cx="7416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     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Возрастные особенности детей    </a:t>
            </a:r>
          </a:p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       младшего дошкольного возраста</a:t>
            </a:r>
          </a:p>
          <a:p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                        3 - 4 года</a:t>
            </a:r>
          </a:p>
        </p:txBody>
      </p:sp>
      <p:pic>
        <p:nvPicPr>
          <p:cNvPr id="13317" name="Picture 203" descr="http://t0.gstatic.com/images?q=tbn:ANd9GcTAkuvMcpQviz67NRQe1zg21C8Hdgapb5pVDAlxPXa5JIHfS1Al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3789363"/>
            <a:ext cx="2105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253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1476375" y="2636838"/>
            <a:ext cx="6480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900113" y="1057275"/>
            <a:ext cx="6551612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Ребенок в семье и сообществе. Патриотическое воспитание</a:t>
            </a:r>
          </a:p>
          <a:p>
            <a:r>
              <a:rPr lang="ru-RU" sz="1600" b="1"/>
              <a:t>Образ Я</a:t>
            </a:r>
            <a:r>
              <a:rPr lang="ru-RU" sz="1600"/>
              <a:t>: Формировать у детей элементарные представления о себе, об изменении своего социального статуса(взросления). Закреплять умение называть свое имя</a:t>
            </a:r>
          </a:p>
          <a:p>
            <a:r>
              <a:rPr lang="ru-RU" sz="1600" b="1"/>
              <a:t>Семья:</a:t>
            </a:r>
            <a:r>
              <a:rPr lang="ru-RU" sz="1600"/>
              <a:t> Воспитывать внимательное отношение к родителям, близким людям. Умение называть имена членов своей семьи.</a:t>
            </a:r>
          </a:p>
          <a:p>
            <a:r>
              <a:rPr lang="ru-RU" sz="1600" b="1"/>
              <a:t>Детский сад</a:t>
            </a:r>
            <a:r>
              <a:rPr lang="ru-RU" sz="1600"/>
              <a:t>: Развивать представления о положительных сторонах детского сада.</a:t>
            </a:r>
          </a:p>
          <a:p>
            <a:r>
              <a:rPr lang="ru-RU" sz="1600" b="1"/>
              <a:t>Родная страна</a:t>
            </a:r>
            <a:r>
              <a:rPr lang="ru-RU" sz="1600"/>
              <a:t>: Напоминать детям название города в котором они живут.</a:t>
            </a:r>
          </a:p>
          <a:p>
            <a:r>
              <a:rPr lang="ru-RU" sz="1600" b="1">
                <a:solidFill>
                  <a:schemeClr val="accent2"/>
                </a:solidFill>
              </a:rPr>
              <a:t>Самообслуживание, самостоятельность, трудовое воспитание.</a:t>
            </a:r>
          </a:p>
          <a:p>
            <a:r>
              <a:rPr lang="ru-RU" sz="1600" b="1"/>
              <a:t>Культурно – гигиенические навыки</a:t>
            </a:r>
            <a:r>
              <a:rPr lang="ru-RU" sz="1600">
                <a:solidFill>
                  <a:schemeClr val="accent2"/>
                </a:solidFill>
              </a:rPr>
              <a:t>: </a:t>
            </a:r>
            <a:r>
              <a:rPr lang="ru-RU" sz="1600"/>
              <a:t>Совершенствовать КГН, формировать простейшие навыки поведения во время еды, умывания. Приучать детей следить за своим внешним видом.</a:t>
            </a:r>
          </a:p>
          <a:p>
            <a:r>
              <a:rPr lang="ru-RU" sz="1600" b="1"/>
              <a:t>Самообслуживание: </a:t>
            </a:r>
            <a:r>
              <a:rPr lang="ru-RU" sz="1600"/>
              <a:t>Учить детей самостоятельно одеваться и раздеваться в определенной последовательности.</a:t>
            </a:r>
          </a:p>
          <a:p>
            <a:r>
              <a:rPr lang="ru-RU" sz="1600" b="1"/>
              <a:t>Труд: </a:t>
            </a:r>
            <a:r>
              <a:rPr lang="ru-RU" sz="1600"/>
              <a:t>Формировать желание участвовать в посильном труде. Умение преодолевать трудности, Побуждать детей к самостоятельности в выполнении элементарных поручений.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-180975" y="2565400"/>
            <a:ext cx="5834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-1981200" y="3500438"/>
            <a:ext cx="9001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827088" y="3429000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355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971550" y="549275"/>
            <a:ext cx="5940425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Безопасное поведение в природе</a:t>
            </a:r>
            <a:r>
              <a:rPr lang="ru-RU"/>
              <a:t>. Формировать представления о простейших взаимосвязях в живой и неживой природе. Знакомить с правилами поведения в природе </a:t>
            </a:r>
            <a:r>
              <a:rPr lang="ru-RU" b="1"/>
              <a:t>Безопасность на дорогах. </a:t>
            </a:r>
            <a:r>
              <a:rPr lang="ru-RU"/>
              <a:t>Расширять ориентировку в окружающем пространстве. Знакомить детей с правилами дорожного движения. Формировать первичные представления о безопасном поведении на дорогах (переходить дорогу, держась за руку взрослого).</a:t>
            </a:r>
          </a:p>
          <a:p>
            <a:r>
              <a:rPr lang="ru-RU"/>
              <a:t>Знакомить с работой водителя.</a:t>
            </a:r>
          </a:p>
          <a:p>
            <a:r>
              <a:rPr lang="ru-RU" b="1"/>
              <a:t>Безопасность собственной жизнедеятельности. </a:t>
            </a:r>
            <a:r>
              <a:rPr lang="ru-RU"/>
              <a:t>Знакомить с источниками опасности дома (горячая плита, утюг и др.).Формировать навыки безопасного передвижения в помещении (осторожно спускаться и подниматься по лестнице, держась за перила; открывать и закрывать двери, держась за дверную ручку).Формировать умение соблюдать правила в играх с мелкими предметами (не засовывать предметы в ухо, нос; не брать их в рот).Развивать умение обращаться за помощью к взрослым. Развивать умение соблюдать правила безопасности в играх с песком, водой, снегом.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457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900113" y="908050"/>
            <a:ext cx="648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2916238" y="981075"/>
            <a:ext cx="317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Познавательное развитие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1331913" y="1773238"/>
            <a:ext cx="71278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-</a:t>
            </a:r>
            <a:r>
              <a:rPr lang="ru-RU"/>
              <a:t> развитие интересов детей, любознательности и познавательной мотивации;</a:t>
            </a:r>
          </a:p>
          <a:p>
            <a:r>
              <a:rPr lang="ru-RU"/>
              <a:t>- формирование познавательных действий, становление сознания; </a:t>
            </a:r>
          </a:p>
          <a:p>
            <a:r>
              <a:rPr lang="ru-RU"/>
              <a:t>- развитие воображения и творческой активности; </a:t>
            </a:r>
          </a:p>
          <a:p>
            <a:r>
              <a:rPr lang="ru-RU"/>
              <a:t>-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планете Земля как общем доме людей, об особенностях её природы, многообразии стран и народов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560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331913" y="981075"/>
            <a:ext cx="5832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908050"/>
            <a:ext cx="7056438" cy="722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Развитие познавательно-</a:t>
            </a:r>
          </a:p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исследовательской деятельности</a:t>
            </a:r>
          </a:p>
          <a:p>
            <a:r>
              <a:rPr lang="ru-RU" b="1"/>
              <a:t>Первичные представления об объектах окружающего мира. </a:t>
            </a:r>
          </a:p>
          <a:p>
            <a:r>
              <a:rPr lang="ru-RU"/>
              <a:t>Формировать умение сосредоточивать внимание на предметах и явлениях предметно-пространственной развивающей среды; устанавливать простейшие связи между предметами и явлениями, делать простейшие обобщения. Учить определять цвет, величину, форму, вес (легкий, тяжелый) предметов; расположение их по отношению к ребенку (далеко, близко, высоко). Знакомить с материалами (дерево, бумага, ткань, глина), их свойствами (прочность, твердость, мягкость).Поощрять исследовательский интерес, проводить простейшие наблюдения. Учить способам обследования предметов, включая простейшие опыты (тонет — не тонет, рвется — не рвется). Учить группировать и классифицировать знакомые предметы (обувь — одежда; посуда чайная, столовая, кухонная).</a:t>
            </a: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662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971550" y="981075"/>
            <a:ext cx="65532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Сенсорное развитие. </a:t>
            </a:r>
            <a:r>
              <a:rPr lang="ru-RU"/>
              <a:t>Обогащать чувственный опыт детей, развивать умение фиксировать его в речи. Совершенствовать восприятие (активно включая все органы чувств). Развивать образные представления (используя при характеристике предметов эпитеты и сравнения). Создавать условия для ознакомления детей с цветом, формой, величиной, осязаемыми свойствами предметов (теплый, холодный, твердый, мягкий, пушистый и т. п.); развивать умение воспринимать звучание раз-</a:t>
            </a:r>
          </a:p>
          <a:p>
            <a:r>
              <a:rPr lang="ru-RU"/>
              <a:t>личных музыкальных инструментов, родной речи.</a:t>
            </a:r>
          </a:p>
          <a:p>
            <a:r>
              <a:rPr lang="ru-RU"/>
              <a:t>Закреплять умение выделять цвет, форму, величину как особые свойства предметов; группировать однородные предметы по нескольким сенсорным признакам: величине, форме, цвету. Совершенствовать навыки установления тождества и различия предметов по их свойствам: величине, форме, цвету. Подсказывать детям название форм (круглая, треугольная, прямоугольная и квадратная).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765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258888" y="981075"/>
            <a:ext cx="568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>
              <a:latin typeface="Calibri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71550" y="836613"/>
            <a:ext cx="7632700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Дидактические игры. </a:t>
            </a:r>
            <a:r>
              <a:rPr lang="ru-RU">
                <a:latin typeface="Times New Roman" pitchFamily="18" charset="0"/>
              </a:rPr>
              <a:t>Подбирать предметы по цвету и величине(большие, средние и маленькие; 2–3 цветов), собирать пирамидку из уменьшающихся по размеру колец, чередуя в определенной последовательности 2–3 цвета; собирать картинку из 4–6 частей. В совместных дидактических играх учить детей выполнять постепенно усложняющиеся правила.</a:t>
            </a:r>
          </a:p>
          <a:p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Приобщение к социокультурным ценностям</a:t>
            </a:r>
          </a:p>
          <a:p>
            <a:r>
              <a:rPr lang="ru-RU">
                <a:latin typeface="Times New Roman" pitchFamily="18" charset="0"/>
              </a:rPr>
              <a:t>Продолжать знакомить детей с предметам ближайшего окружения, их назначением.</a:t>
            </a:r>
          </a:p>
          <a:p>
            <a:r>
              <a:rPr lang="ru-RU">
                <a:latin typeface="Times New Roman" pitchFamily="18" charset="0"/>
              </a:rPr>
              <a:t>Знакомить с театром через мини-спектакли и представления, а также через игры-драматизации по произведениям детской литературы. Знакомить с ближайшим окружением (основными объектами городской/поселковой инфраструктуры): дом, улица, магазин, поликлиника, парикмахерская.</a:t>
            </a:r>
          </a:p>
          <a:p>
            <a:r>
              <a:rPr lang="ru-RU">
                <a:latin typeface="Times New Roman" pitchFamily="18" charset="0"/>
              </a:rPr>
              <a:t>Рассказывать детям о понятных им профессиях (воспитатель, помощник воспитателя, музыкальный руководитель, врач, продавец, повар, шофер, строитель), расширять и обогащать представления о трудовых действиях, результатах труда.</a:t>
            </a: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867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827088" y="836613"/>
            <a:ext cx="612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1550" y="908050"/>
            <a:ext cx="7129463" cy="576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Формирование элементарных</a:t>
            </a:r>
          </a:p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математических представлений</a:t>
            </a:r>
          </a:p>
          <a:p>
            <a:r>
              <a:rPr lang="ru-RU" b="1"/>
              <a:t>Количество. </a:t>
            </a:r>
            <a:r>
              <a:rPr lang="ru-RU"/>
              <a:t>Развивать умение видеть общий признак предметов группы (все мячи — круглые, эти — все красные, эти — все большие и т. д.). Учить составлять группы из однородных предметов и выделять из них отдельные предметы; различать понятия «много», «один», «по одному», «ни одного»; находить один и несколько одинаковых предметов в окружающей обстановке; понимать вопрос«Сколько?»; при ответе пользоваться словами «много», «один», «ни одного».</a:t>
            </a:r>
          </a:p>
          <a:p>
            <a:r>
              <a:rPr lang="ru-RU"/>
              <a:t>Сравнивать две равные (неравные) группы предметов на основе взаимного сопоставления элементов (предметов). Учить устанавливать равенство между неравными по количеству группами предметов путем добавления одного предмета или предметов к меньшей по количеству группе или убавления одного предмета из большей группы.</a:t>
            </a: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969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1187450" y="28527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971550" y="908050"/>
            <a:ext cx="7129463" cy="531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Величина. </a:t>
            </a:r>
            <a:r>
              <a:rPr lang="ru-RU"/>
              <a:t>Сравнивать предметы контрастных и одинаковых размеров; при сравнении предметов соизмерять один предмет с другим по заданному признаку величины (длине, ширине, высоте, величине в целом), пользуясь приемами наложения и приложения; обозначать результат сравнения словами (длинный — короткий, одинаковые (равные) по длине, широкий — узкий, одинаковые (равные) по ширине, высокий — низкий, одинаковые (равные) по высоте, большой — маленький, одинаковые (равные) по величине).</a:t>
            </a:r>
          </a:p>
          <a:p>
            <a:r>
              <a:rPr lang="ru-RU" b="1"/>
              <a:t>Форма. </a:t>
            </a:r>
            <a:r>
              <a:rPr lang="ru-RU"/>
              <a:t>Познакомить детей с геометрическими фигурами: кругом, квадратом, треугольником. Учить обследовать форму этих фигур, используя зрение и осязание.</a:t>
            </a:r>
          </a:p>
          <a:p>
            <a:r>
              <a:rPr lang="ru-RU" b="1"/>
              <a:t>Ориентировка в пространстве. </a:t>
            </a:r>
            <a:r>
              <a:rPr lang="ru-RU"/>
              <a:t>Развивать умение ориентироваться в расположении частей своего тела и в соответствии с ними различать пространственные направления от себя: вверху — внизу, впереди — сзади, позади), справа — слева. Различать правую и левую руки.</a:t>
            </a:r>
          </a:p>
          <a:p>
            <a:r>
              <a:rPr lang="ru-RU" b="1"/>
              <a:t>Ориентировка во времени. </a:t>
            </a:r>
            <a:r>
              <a:rPr lang="ru-RU"/>
              <a:t>Учить ориентироваться в контрастных частях суток: день — ночь, утро — вечер.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072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835150" y="1628775"/>
            <a:ext cx="6337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827088" y="908050"/>
            <a:ext cx="7632700" cy="7473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Ознакомление с миром природы</a:t>
            </a:r>
          </a:p>
          <a:p>
            <a:r>
              <a:rPr lang="ru-RU"/>
              <a:t>Расширять представления детей о растениях и животных. Продолжать знакомить с домашними животными и их детенышами, особенностями их поведения и питания. Знакомить детей с обитателями уголка природы: аквариумными рыбками и декоративными птицами (волнистыми попугайчиками, канарейками и др.). Расширять представления о диких животных (медведь, лиса, белка, еж и др.). Учить узнавать лягушку. Учить наблюдать за птицами, прилетающими на участок (ворона, голубь, синица, воробей, снегирь и др.), подкармливать их зимой. Расширять представления детей о насекомых (бабочка, майский жук, божья коровка, стрекоза и др.).</a:t>
            </a:r>
          </a:p>
          <a:p>
            <a:r>
              <a:rPr lang="ru-RU"/>
              <a:t>Учить отличать и называть по внешнему виду: овощи (огурец, помидор, морковь, репа и др.), фрукты (яблоко, груша, персики и др.), ягоды (малина, смородина и др.).Знакомить с некоторыми растениями данной местности: с деревьями,</a:t>
            </a:r>
          </a:p>
          <a:p>
            <a:r>
              <a:rPr lang="ru-RU"/>
              <a:t>цветущими травянистыми растениями (одуванчик, мать-и-мачеха и др.). Дать представления о том, что для роста растений нужны земля, вода и воздух.</a:t>
            </a:r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  <a:p>
            <a:endParaRPr lang="ru-RU" sz="20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174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1042988" y="2708275"/>
            <a:ext cx="684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827088" y="908050"/>
            <a:ext cx="7561262" cy="2868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«РЕЧЕВОЕ РАЗВИТИЕ»</a:t>
            </a:r>
          </a:p>
          <a:p>
            <a:r>
              <a:rPr lang="ru-RU">
                <a:latin typeface="Times New Roman" pitchFamily="18" charset="0"/>
              </a:rPr>
              <a:t>«Речевое развитие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42988" y="1484313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00113" y="1196975"/>
            <a:ext cx="76327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5313" algn="l"/>
              </a:tabLst>
            </a:pPr>
            <a:r>
              <a:rPr lang="ru-RU"/>
              <a:t>В возрасте 3-4 лет ребенок постепенно выходит за пределы семейного круга. Его общение становится внеситуативным. Взрослый становится для ребенка не только членом семьи, но и носителем определенной общественой функции. Желание ребенка выполнять такую же функцию приводит к противоречию. С его реальными возможностями. Это противоречие разрешается через развитие игры, которая становится ведущим видом деятельности в дошкольном возрасте.</a:t>
            </a:r>
          </a:p>
          <a:p>
            <a:pPr algn="ctr">
              <a:tabLst>
                <a:tab pos="595313" algn="l"/>
              </a:tabLst>
            </a:pPr>
            <a:r>
              <a:rPr lang="ru-RU"/>
              <a:t>Главной особенностью игры является ее условность: выполнение одних действий с одними предметами предполагает их отнесенность к другим действиям с другими предметами. Основным содержанием игры младших дошкольников являются действия с игрушками и предметами- заместителями. Продолжительность игры небольшая. Младшие дошкольники ограничиваются игрой с одной- двумя ролями и простыми, неразвернытыми сюжетами. Игры с правилами в этом возрасте только начинают формироваться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277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827088" y="836613"/>
            <a:ext cx="7705725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Развивающая речевая среда. </a:t>
            </a:r>
            <a:r>
              <a:rPr lang="ru-RU"/>
              <a:t>Продолжать помогать детям общаться со знакомыми взрослыми и сверстниками посредством поручений (спроси, выясни, предложи помощь, поблагодари и т. п.).</a:t>
            </a:r>
          </a:p>
          <a:p>
            <a:r>
              <a:rPr lang="ru-RU"/>
              <a:t>Подсказывать детям образцы обращения к взрослым, зашедшим в</a:t>
            </a:r>
          </a:p>
          <a:p>
            <a:r>
              <a:rPr lang="ru-RU"/>
              <a:t>группу («Скажите: „Проходите, пожалуйста“», «Предложите: „Хотите</a:t>
            </a:r>
          </a:p>
          <a:p>
            <a:r>
              <a:rPr lang="ru-RU"/>
              <a:t>посмотреть...“», «Спросите: „Понравились ли наши рисунки?“»).</a:t>
            </a:r>
          </a:p>
          <a:p>
            <a:r>
              <a:rPr lang="ru-RU"/>
              <a:t>В быту, в самостоятельных играх помогать детям посредством речи</a:t>
            </a:r>
          </a:p>
          <a:p>
            <a:r>
              <a:rPr lang="ru-RU"/>
              <a:t>взаимодействовать и налаживать контакты друг с другом. В целях развития инициативной речи, обогащения и уточнения</a:t>
            </a:r>
          </a:p>
          <a:p>
            <a:r>
              <a:rPr lang="ru-RU"/>
              <a:t>представлений о предметах ближайшего окружения предоставлять</a:t>
            </a:r>
          </a:p>
          <a:p>
            <a:r>
              <a:rPr lang="ru-RU"/>
              <a:t>детям для самостоятельного рассматривания картинки, книги, наборы предметов. Продолжать приучать детей слушать рассказы воспитателя о забавных случаях из жизни.</a:t>
            </a:r>
          </a:p>
          <a:p>
            <a:r>
              <a:rPr lang="ru-RU" b="1"/>
              <a:t>Формирование словаря. </a:t>
            </a:r>
            <a:r>
              <a:rPr lang="ru-RU"/>
              <a:t>На основе обогащения представлений о</a:t>
            </a:r>
          </a:p>
          <a:p>
            <a:r>
              <a:rPr lang="ru-RU"/>
              <a:t>ближайшем окружении продолжать расширять и активизировать сло-</a:t>
            </a:r>
          </a:p>
          <a:p>
            <a:r>
              <a:rPr lang="ru-RU"/>
              <a:t>варный запас детей. Уточнять названия и назначение предметов одежды, обуви, головных уборов, посуды, мебели, видов транспорта.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379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1187450" y="949325"/>
            <a:ext cx="590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00113" y="908050"/>
            <a:ext cx="7343775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Учить детей различать и называть существенные детали и части</a:t>
            </a:r>
          </a:p>
          <a:p>
            <a:r>
              <a:rPr lang="ru-RU"/>
              <a:t>предметов (у платья — рукава, воротник, карманы, пуговицы), качества (цвет и его оттенки, форма, размер), особенности поверхности (гладкая, пушистая, шероховатая), место-</a:t>
            </a:r>
          </a:p>
          <a:p>
            <a:r>
              <a:rPr lang="ru-RU"/>
              <a:t>положение (за окном, высоко, далеко, под шкафом). называть части суток (утро, день, вечер, ночь); называть домашних животных и их детенышей, овощи и фрукты.</a:t>
            </a:r>
          </a:p>
          <a:p>
            <a:r>
              <a:rPr lang="ru-RU" b="1"/>
              <a:t>Звуковая культура речи. </a:t>
            </a:r>
            <a:r>
              <a:rPr lang="ru-RU"/>
              <a:t>Продолжать учить детей внятно про-</a:t>
            </a:r>
          </a:p>
          <a:p>
            <a:r>
              <a:rPr lang="ru-RU"/>
              <a:t>износить в словах гласные (а, у, и, о, э) и некоторые согласные звуки:п — б — т — д — к — г; ф — в; т — с — з — ц.</a:t>
            </a:r>
          </a:p>
          <a:p>
            <a:r>
              <a:rPr lang="ru-RU"/>
              <a:t>Развивать моторику речедвигательного аппарата, слуховое восприятие, речевой слух и речевое дыхание, уточнять и закреплять артикуляцию звуков. Вырабатывать правильный темп речи, интонационную выразительность. Учить отчетливо произносить слова и короткие фразы,</a:t>
            </a:r>
          </a:p>
          <a:p>
            <a:r>
              <a:rPr lang="ru-RU"/>
              <a:t>говорить спокойно, с естественными интонациями.</a:t>
            </a:r>
          </a:p>
          <a:p>
            <a:r>
              <a:rPr lang="ru-RU" b="1"/>
              <a:t>Грамматический строй речи. </a:t>
            </a:r>
            <a:r>
              <a:rPr lang="ru-RU"/>
              <a:t>Продолжать учить детей согласовывать прилагательные с существительными в роде, числе, падеже; употреблять существительные с предлогами (в, на, под, за, около).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481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1476375" y="981075"/>
            <a:ext cx="5688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71550" y="908050"/>
            <a:ext cx="7200900" cy="558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Помогать употреблять в речи имена существительные в форме единственного и множественного числа, обозначающие животных и их детенышей (утка — утенок — утята); форму множественного числа существительных в родительном падеже (ленточек, матрешек, книг, груш, слив). Относиться</a:t>
            </a:r>
          </a:p>
          <a:p>
            <a:r>
              <a:rPr lang="ru-RU"/>
              <a:t>к словотворчеству детей как к этапу активного овладения грамматикой, подсказывать им правильную форму слова.</a:t>
            </a:r>
          </a:p>
          <a:p>
            <a:r>
              <a:rPr lang="ru-RU" b="1"/>
              <a:t>Связная речь. </a:t>
            </a:r>
            <a:r>
              <a:rPr lang="ru-RU"/>
              <a:t>Развивать диалогическую форму речи.</a:t>
            </a:r>
          </a:p>
          <a:p>
            <a:r>
              <a:rPr lang="ru-RU"/>
              <a:t>Вовлекать детей в разговор во время рассматривания предметов, картин, иллюстраций; наблюдений за живыми объектами; после просмотра спектаклей, мультфильмов.</a:t>
            </a:r>
          </a:p>
          <a:p>
            <a:r>
              <a:rPr lang="ru-RU"/>
              <a:t>Обучать умению вести диалог с педагогом: слушать и понимать заданный вопрос, понятно отвечать на него, говорить в нормальном темпе, не перебивая говорящего взрослого.</a:t>
            </a:r>
          </a:p>
          <a:p>
            <a:r>
              <a:rPr lang="ru-RU"/>
              <a:t>Напоминать детям о необходимости говорить «спасибо», «здравствуйте», «до свидания», «спокойной ночи» (в семье, группе).Помогать доброжелательно общаться друг с другом.</a:t>
            </a:r>
          </a:p>
          <a:p>
            <a:r>
              <a:rPr lang="ru-RU"/>
              <a:t>Формировать потребность делиться своими впечатлениями с воспитателями и родителями.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584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1619250" y="1557338"/>
            <a:ext cx="68405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900113" y="908050"/>
            <a:ext cx="5957887" cy="5065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Times New Roman" pitchFamily="18" charset="0"/>
              </a:rPr>
              <a:t>Художественная литература</a:t>
            </a:r>
          </a:p>
          <a:p>
            <a:r>
              <a:rPr lang="ru-RU"/>
              <a:t>Читать знакомые, любимые детьми художественные произведения, рекомендованные программой для первой младшей группы. Воспитывать умение слушать новые сказки, рассказы, стихи, следить</a:t>
            </a:r>
          </a:p>
          <a:p>
            <a:r>
              <a:rPr lang="ru-RU"/>
              <a:t>за развитием действия, сопереживать героям произведения. Объяснять детям поступки персонажей и последствия этих поступков. Повторять наиболее интересные, выразительные отрывки из прочитанного произведения, предоставляя детям возможность договаривать слова и несложные для воспроизведения фразы.</a:t>
            </a:r>
          </a:p>
          <a:p>
            <a:r>
              <a:rPr lang="ru-RU"/>
              <a:t>Учить с помощью воспитателя инсценировать и драматизировать небольшие отрывки из народных сказок. Учить детей читать наизусть потешки и небольшие стихотворения. Продолжать способствовать формированию интереса к книгам. Регулярно рассматривать с детьми иллюстрации.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686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1547813" y="1341438"/>
            <a:ext cx="6408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latin typeface="Calibri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971550" y="908050"/>
            <a:ext cx="7345363" cy="3722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«ХУДОЖЕСТВЕННО-ЭСТЕТИЧЕСКОЕ</a:t>
            </a:r>
          </a:p>
          <a:p>
            <a:r>
              <a:rPr lang="ru-RU" sz="2000" b="1">
                <a:solidFill>
                  <a:schemeClr val="accent2"/>
                </a:solidFill>
                <a:latin typeface="Times New Roman" pitchFamily="18" charset="0"/>
              </a:rPr>
              <a:t>РАЗВИТИЕ»</a:t>
            </a:r>
          </a:p>
          <a:p>
            <a:r>
              <a:rPr lang="ru-RU"/>
              <a:t>«Художественно-эстетическое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789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900113" y="981075"/>
            <a:ext cx="71278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Развивать эстетические чувства детей, художественное восприятие, содействовать возникновению положительного эмоционального отклика на литературные и музыкальные произведения, красоту окружающего</a:t>
            </a:r>
          </a:p>
          <a:p>
            <a:r>
              <a:rPr lang="ru-RU">
                <a:latin typeface="Times New Roman" pitchFamily="18" charset="0"/>
              </a:rPr>
              <a:t>мира, произведения народного и профессионального искусства (книжные иллюстрации, изделия народных промыслов, предметы быта, одежда).Подводить детей к восприятию произведений искусства. Знакомить с элементарными средствами выразительности в разных видах искусства</a:t>
            </a:r>
          </a:p>
          <a:p>
            <a:r>
              <a:rPr lang="ru-RU">
                <a:latin typeface="Times New Roman" pitchFamily="18" charset="0"/>
              </a:rPr>
              <a:t>(цвет, звук, форма, движение, жесты), подводить к различению видов искусства через художественный образ.</a:t>
            </a:r>
          </a:p>
          <a:p>
            <a:r>
              <a:rPr lang="ru-RU">
                <a:latin typeface="Times New Roman" pitchFamily="18" charset="0"/>
              </a:rPr>
              <a:t>Готовить детей к посещению кукольного театра, выставки детских работ 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891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971550" y="908050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900113" y="836613"/>
            <a:ext cx="5957887" cy="531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Изобразительная деятельность</a:t>
            </a:r>
          </a:p>
          <a:p>
            <a:r>
              <a:rPr lang="ru-RU"/>
              <a:t>Развивать эстетическое восприятие; обращать внимание детей на красоту окружающих предметов (игрушки), объектов природы (растения, животные), вызывать чувство радости. Формировать интерес к занятиям изобразительной деятельностью.</a:t>
            </a:r>
          </a:p>
          <a:p>
            <a:r>
              <a:rPr lang="ru-RU"/>
              <a:t>Учить в рисовании, лепке, аппликации изображать простые предметы и явления, передавая их образную выразительность. Включать в процесс обследования предмета движения обеих рук по</a:t>
            </a:r>
          </a:p>
          <a:p>
            <a:r>
              <a:rPr lang="ru-RU"/>
              <a:t>предмету, охватывание его руками. Вызывать положительный эмоциональный отклик на красоту природы, произведения искусства (книжные иллюстрации, изделия народных</a:t>
            </a:r>
          </a:p>
          <a:p>
            <a:r>
              <a:rPr lang="ru-RU"/>
              <a:t>промыслов, предметы быта, одежда).</a:t>
            </a:r>
          </a:p>
          <a:p>
            <a:r>
              <a:rPr lang="ru-RU"/>
              <a:t>Учить создавать как индивидуальные, так и коллективные композиции в рисунках, лепке, аппликации.</a:t>
            </a:r>
          </a:p>
          <a:p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993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1187450" y="29241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                               </a:t>
            </a:r>
            <a:endParaRPr lang="ru-RU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900113" y="1052513"/>
            <a:ext cx="7200900" cy="4075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Рисование. </a:t>
            </a:r>
            <a:r>
              <a:rPr lang="ru-RU"/>
              <a:t>Предлагать детям передавать в рисунках красоту окружающих предметов и природы (голубое небо с белыми облаками; кружащиеся на ветру и падающие на землю разноцветные листья; снежинки и т. п.).</a:t>
            </a:r>
          </a:p>
          <a:p>
            <a:r>
              <a:rPr lang="ru-RU"/>
              <a:t>Продолжать учить правильно держать карандаш, фломастер, кисть, не напрягая цвета. Приучать осушать промытую кисть о мягкую тряпочку или бумажную салфетку. Закреплять знание названий цветов (красный, синий, зеленый, желтый, белый, черный), познакомить с оттенками (розовый, голубой, серый). Обращать внимание детей на подбор цвета, соответствующего изображаемому предмету.</a:t>
            </a:r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096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1547813" y="1484313"/>
            <a:ext cx="576103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827088" y="908050"/>
            <a:ext cx="7416800" cy="503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Приобщать детей к декоративной деятельности: учить украшать дымковскими узорами силуэты игрушек, вырезанных воспитателем (птичка, козлик, конь и др.), и разных предметов (блюдечко, рукавички).Учить ритмичному нанесению линий, штрихов, пятен, мазков (опадают с деревьев листочки, идет дождь, «снег, снег кружится, белая вся улица», «дождик, дождик, кап, кап, кап...»). Учить изображать простые предметы, рисовать прямые линии (короткие, длинные) в разных направлениях, перекрещивать их (полоски, ленточки, дорожки, заборчик, клетчатый платочек и др.). Подводить детей к изображению предметов разной формы (округлая, прямоугольная) и предметов, состоящих из комбинаций разных форм и линий (неваляшка, снеговик, цыпленок, тележка, вагончик и др.).Формировать умение создавать несложные сюжетные композиции и повторяя изображение одного предмета (елочки на нашем участке, неваляшки гуляют) или изображая разнообразные предметы, насекомых и т. п.(в траве ползают жучки и червячки; колобок катится по дорожке и др.).</a:t>
            </a:r>
          </a:p>
          <a:p>
            <a:r>
              <a:rPr lang="ru-RU"/>
              <a:t>Учить располагать изображения по всему листу.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198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1331913" y="2924175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71550" y="908050"/>
            <a:ext cx="7056438" cy="5310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Лепка. </a:t>
            </a:r>
            <a:r>
              <a:rPr lang="ru-RU"/>
              <a:t>Формировать интерес к лепке. Закреплять представления о свойствах глины, пластилина, пластической массы и способах лепки. Учить раскатывать комочки прямыми и круговыми движениями, соединять концы получившейся палочки, сплющивать шар, сминая его ладонями обеих рук. Побуждать детей украшать вылепленные предметы, используя палочку с заточенным концом; учить создавать предметы, со-</a:t>
            </a:r>
          </a:p>
          <a:p>
            <a:r>
              <a:rPr lang="ru-RU"/>
              <a:t>стоящие из 2–3 частей, соединяя их путем прижимания друг к другу. Закреплять умение аккуратно пользоваться глиной, класть комочки и вылепленные предметы на дощечку.</a:t>
            </a:r>
          </a:p>
          <a:p>
            <a:r>
              <a:rPr lang="ru-RU"/>
              <a:t>Учить детей лепить несложные предметы, состоящие из нескольких частей (неваляшка, цыпленок, пирамидка и др.). Предлагать объединять вылепленные фигурки в коллективную композицию (неваляшки водят хоровод, яблоки лежат на тарелке и др.). Вызывать радость от восприятия результата общей работы. </a:t>
            </a:r>
            <a:r>
              <a:rPr lang="ru-RU" b="1"/>
              <a:t>Аппликация. </a:t>
            </a:r>
            <a:r>
              <a:rPr lang="ru-RU"/>
              <a:t>Приобщать детей к искусству аппликации, формировать интерес к этому виду деятельности. Учить предварительно выкладывать (в определенной последовательности) на листе бумаги готовые дета-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536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900113" y="1125538"/>
            <a:ext cx="734377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Изобразительная деятельность</a:t>
            </a:r>
            <a:r>
              <a:rPr lang="ru-RU"/>
              <a:t> ребенка зависит от его представлений о предмете. В этом возрасте они только начинают формироваться. Графические образы бедны. У одних детей в изображении отсутствуют детали, у других рисунки могут быть более детализированны. Дети уже могут использовать цвет. Большое значение для развития мелкой моторики имеет </a:t>
            </a:r>
            <a:r>
              <a:rPr lang="ru-RU" b="1"/>
              <a:t>лепка.</a:t>
            </a:r>
            <a:r>
              <a:rPr lang="ru-RU"/>
              <a:t> Младшие дошкольники способны под руководством взрослого вылепить простые предметы. Известно, что аппликация оказывает положительное влияние на развитие восприятия. В этом возрасте детям доступны простейшие виды аппликации. </a:t>
            </a:r>
            <a:r>
              <a:rPr lang="ru-RU" b="1"/>
              <a:t>Конструктивная деятельность</a:t>
            </a:r>
            <a:r>
              <a:rPr lang="ru-RU"/>
              <a:t> в младшем дошкольном  возрасте ограниченна возведением несложных построек по образцу и по замыслу.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301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827088" y="908050"/>
            <a:ext cx="7345362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ли разной формы, величины, цвета, составляя изображение (задуманное ребенком или заданное воспитателем), и наклеивать их. Учить аккуратно пользоваться клеем: намазывать его кисточкой тонким слоем на обратную сторону наклеиваемой фигуры (на специально приготовленной клеенке); прикладывать стороной, намазанной клеем, к листу бумаги и плотно прижимать салфеткой. Формировать навыки аккуратной работы. Вызывать у детей радость от полученного изображения.</a:t>
            </a:r>
          </a:p>
          <a:p>
            <a:r>
              <a:rPr lang="ru-RU"/>
              <a:t>Конструктивно-модельная деятельность</a:t>
            </a:r>
          </a:p>
          <a:p>
            <a:r>
              <a:rPr lang="ru-RU"/>
              <a:t>Подводить детей к простейшему анализу созданных построек. Со-</a:t>
            </a:r>
          </a:p>
          <a:p>
            <a:r>
              <a:rPr lang="ru-RU"/>
              <a:t>вершенствовать конструктивные умения, учить различать, называть и использовать основные строительные детали (кубики, кирпичики, пластины, цилиндры, использовать в постройках детали разного цвета. Вызывать чувство радости</a:t>
            </a:r>
          </a:p>
          <a:p>
            <a:r>
              <a:rPr lang="ru-RU"/>
              <a:t>при удавшейся постройке. Изменять постройки двумя способами: заменяя одни детали другими или надстраивая их в высоту, длину (низкая и высокая башенка, короткий и длинный поезд). Развивать желание сооружать постройки по собственному замыслу. Продолжать учить детей обыгрывать постройки, объединять их по сюжету: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403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1619250" y="1628775"/>
            <a:ext cx="612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>
              <a:latin typeface="Calibri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00113" y="908050"/>
            <a:ext cx="7200900" cy="5035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accent2"/>
                </a:solidFill>
                <a:latin typeface="Times New Roman" pitchFamily="18" charset="0"/>
              </a:rPr>
              <a:t>«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ФИЗИЧЕСКОЕ РАЗВИТИЕ»</a:t>
            </a:r>
          </a:p>
          <a:p>
            <a:r>
              <a:rPr lang="ru-RU"/>
              <a:t>«Физическое развитие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</a:t>
            </a:r>
          </a:p>
          <a:p>
            <a:r>
              <a:rPr lang="ru-RU"/>
              <a:t>опорно-двигательной системы организма, развитию равновесия, координации движения, крупной и мелкой моторики обеих рук, а также с правильным, не наносящим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4505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84983" y="2760613"/>
            <a:ext cx="690766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  <p:pic>
        <p:nvPicPr>
          <p:cNvPr id="45061" name="Picture 203" descr="http://t0.gstatic.com/images?q=tbn:ANd9GcTAkuvMcpQviz67NRQe1zg21C8Hdgapb5pVDAlxPXa5JIHfS1Al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933825"/>
            <a:ext cx="2105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638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971550" y="1289050"/>
            <a:ext cx="7777163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95313" algn="l"/>
              </a:tabLst>
            </a:pPr>
            <a:r>
              <a:rPr lang="ru-RU"/>
              <a:t>В младшем дошкольном возрасте развивается перцептивная деятельность. Дети от использования предэталонов – индивидуальных единиц восприятия, переходят к сенсорным эталонам – культурно- выработанным средствам восприятия. К концу младшего дошкольного возраста дети могут воспринимать до 5 и более форм предметов и до 7 и более цветов, способны дифференцировать предметы по величине, ориентироваться в пространстве группы детского сада, а при определенной организации образовательного процесса – и в помещении всего детского сада.</a:t>
            </a:r>
          </a:p>
          <a:p>
            <a:pPr algn="ctr">
              <a:tabLst>
                <a:tab pos="595313" algn="l"/>
              </a:tabLst>
            </a:pPr>
            <a:r>
              <a:rPr lang="ru-RU"/>
              <a:t>Развиваются память и внимание. По просьбе взрослого дети могут запомнить 3-4 слова и 5-6 названий предметов. К концу младшего дошкольного возраста они способны запомнить значительные отрывки из любимых произведений.</a:t>
            </a:r>
          </a:p>
          <a:p>
            <a:pPr algn="ctr">
              <a:tabLst>
                <a:tab pos="595313" algn="l"/>
              </a:tabLst>
            </a:pPr>
            <a:r>
              <a:rPr lang="ru-RU"/>
              <a:t>Продолжает развиваться наглядно- действенное мышление. При этом преобразования ситуаций в ряде случаев осуществляются на основе целенаправленных проб с учетом желаемого результата. Дошкольники способны установить некоторые скрытые связи и отношения между предметами.</a:t>
            </a:r>
          </a:p>
          <a:p>
            <a:pPr algn="ctr" eaLnBrk="0" hangingPunct="0">
              <a:tabLst>
                <a:tab pos="5953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7411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"/>
            <a:ext cx="97536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042988" y="1412875"/>
            <a:ext cx="6265862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 В младшем дошкольном возрасте начинает развиваться воображение, которое особенно наглядно проявляется в игре, когда одни обьекты выступают в качестве заместителей других. Взаимоотношения детей обусловленны нормами и правилами. В результате целенаправленного воздействия они могут усвоить относительно большое количество норм, которые выступают основанием для оценки собственных действий и действий других детей.</a:t>
            </a:r>
          </a:p>
          <a:p>
            <a:r>
              <a:rPr lang="ru-RU">
                <a:latin typeface="Times New Roman" pitchFamily="18" charset="0"/>
              </a:rPr>
              <a:t>Взаимоотношения детей ярко проявляются в игровой деятельности. Они скорее играют рядом, чем активно вступают во взаимодействие. Однако уже в этом возрасте могут наблюдаться устойчивые избирательные взаимоотношения. Конфликты между детьми возникают преимущественно по поводу игрушек. Положение ребенка в группе сверстников во многом определяется мнением воспитателя.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8435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042988" y="908050"/>
            <a:ext cx="6265862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 младшем дошкольном возрасте можно наблюдать соподчинение мотивов поведения в относительно простых ситуациях. Сознательное управление поведением только начинает складываться, во многом поведение ребенка еще ситуативно. Вместе с тем можно наблюдать и случаи ограничения собственных побуждений самим ребенком, сопровождаемые словесными указаниями. Начинает развиваться самооценка, при этом дети в значительной мере ориентируются на оценку воспитателя. Продолжает развиваться также их половая идентификация, что проявляется в характере выбираемых игрушек и сюжетов.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9459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258888" y="2781300"/>
            <a:ext cx="1933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                  </a:t>
            </a:r>
            <a:endParaRPr lang="ru-RU">
              <a:latin typeface="Calibri" pitchFamily="34" charset="0"/>
            </a:endParaRPr>
          </a:p>
        </p:txBody>
      </p:sp>
      <p:pic>
        <p:nvPicPr>
          <p:cNvPr id="19461" name="Picture 203" descr="http://t0.gstatic.com/images?q=tbn:ANd9GcTAkuvMcpQviz67NRQe1zg21C8Hdgapb5pVDAlxPXa5JIHfS1Al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149725"/>
            <a:ext cx="18716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55650" y="1312863"/>
            <a:ext cx="73453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algn="ctr"/>
            <a:r>
              <a:rPr lang="ru-RU"/>
              <a:t>- физическое развитие;</a:t>
            </a:r>
          </a:p>
          <a:p>
            <a:pPr algn="ctr"/>
            <a:r>
              <a:rPr lang="ru-RU"/>
              <a:t>- социально-коммуникативное развитие;</a:t>
            </a:r>
          </a:p>
          <a:p>
            <a:pPr algn="ctr"/>
            <a:r>
              <a:rPr lang="ru-RU"/>
              <a:t>- познавательное развитие;</a:t>
            </a:r>
          </a:p>
          <a:p>
            <a:pPr algn="ctr"/>
            <a:r>
              <a:rPr lang="ru-RU"/>
              <a:t>- речевое развитие;</a:t>
            </a:r>
          </a:p>
          <a:p>
            <a:pPr algn="ctr"/>
            <a:r>
              <a:rPr lang="ru-RU"/>
              <a:t>- художественно-эстетическое развитие.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483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971550" y="908050"/>
            <a:ext cx="6624638" cy="768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Социально -    коммуникативное</a:t>
            </a:r>
            <a:r>
              <a:rPr lang="ru-RU" sz="2000" b="1">
                <a:solidFill>
                  <a:srgbClr val="FF0000"/>
                </a:solidFill>
              </a:rPr>
              <a:t> развитие</a:t>
            </a:r>
          </a:p>
          <a:p>
            <a:r>
              <a:rPr lang="ru-RU">
                <a:latin typeface="Times New Roman" pitchFamily="18" charset="0"/>
              </a:rPr>
              <a:t>«Социально-коммуникативное развитие направлено на усвоение норм и ценностей, принятых в обществе, включая моральные и нравственные ценности;</a:t>
            </a:r>
          </a:p>
          <a:p>
            <a:pPr>
              <a:buFontTx/>
              <a:buChar char="•"/>
            </a:pPr>
            <a:r>
              <a:rPr lang="ru-RU">
                <a:latin typeface="Times New Roman" pitchFamily="18" charset="0"/>
              </a:rPr>
              <a:t> развитие общения и взаимодействия ребенка со взрослыми и сверстниками;</a:t>
            </a:r>
          </a:p>
          <a:p>
            <a:pPr>
              <a:buFontTx/>
              <a:buChar char="•"/>
            </a:pPr>
            <a:r>
              <a:rPr lang="ru-RU">
                <a:latin typeface="Times New Roman" pitchFamily="18" charset="0"/>
              </a:rPr>
              <a:t> становление самостоятельности, целенаправленности и саморегуляции собственных действий;</a:t>
            </a:r>
          </a:p>
          <a:p>
            <a:pPr>
              <a:buFontTx/>
              <a:buChar char="•"/>
            </a:pPr>
            <a:r>
              <a:rPr lang="ru-RU">
                <a:latin typeface="Times New Roman" pitchFamily="18" charset="0"/>
              </a:rPr>
              <a:t>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</a:t>
            </a:r>
          </a:p>
          <a:p>
            <a:pPr>
              <a:buFontTx/>
              <a:buChar char="•"/>
            </a:pPr>
            <a:r>
              <a:rPr lang="ru-RU">
                <a:latin typeface="Times New Roman" pitchFamily="18" charset="0"/>
              </a:rPr>
              <a:t> формирование позитивных установок к различным видам труда и творчества;</a:t>
            </a:r>
          </a:p>
          <a:p>
            <a:pPr>
              <a:buFontTx/>
              <a:buChar char="•"/>
            </a:pPr>
            <a:r>
              <a:rPr lang="ru-RU">
                <a:latin typeface="Times New Roman" pitchFamily="18" charset="0"/>
              </a:rPr>
              <a:t> формирование основ безопасного поведения в быту, социуме, природе» . </a:t>
            </a:r>
            <a:endParaRPr lang="ru-RU" sz="320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ru-RU" sz="320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320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320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sz="3200" b="1">
              <a:solidFill>
                <a:srgbClr val="FF0000"/>
              </a:solidFill>
              <a:latin typeface="Calibri" pitchFamily="34" charset="0"/>
            </a:endParaRPr>
          </a:p>
          <a:p>
            <a:endParaRPr lang="ru-RU" sz="32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1507" name="Picture 2" descr="http://sadsolnishko.narod.ru/images/fon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1619250" y="2565400"/>
            <a:ext cx="2665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1509" name="Picture 203" descr="http://t0.gstatic.com/images?q=tbn:ANd9GcTAkuvMcpQviz67NRQe1zg21C8Hdgapb5pVDAlxPXa5JIHfS1Al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5157788"/>
            <a:ext cx="1439862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900113" y="1057275"/>
            <a:ext cx="734377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</a:rPr>
              <a:t>Социализация, развитие общения, нравственное воспитание</a:t>
            </a:r>
            <a:r>
              <a:rPr lang="ru-RU"/>
              <a:t> </a:t>
            </a:r>
            <a:endParaRPr lang="ru-RU">
              <a:latin typeface="Times New Roman" pitchFamily="18" charset="0"/>
            </a:endParaRPr>
          </a:p>
          <a:p>
            <a:r>
              <a:rPr lang="ru-RU">
                <a:latin typeface="Times New Roman" pitchFamily="18" charset="0"/>
              </a:rPr>
              <a:t>Младшая группа (от 3 до 4 лет) </a:t>
            </a:r>
          </a:p>
          <a:p>
            <a:r>
              <a:rPr lang="ru-RU">
                <a:latin typeface="Times New Roman" pitchFamily="18" charset="0"/>
              </a:rPr>
              <a:t>Закреплять навыки организованного поведения в детском саду, дома, на улице. Продолжать формировать элементарные представления о том, что хорошо и что плохо. Обеспечивать условия для нравственного воспитания детей. </a:t>
            </a:r>
          </a:p>
          <a:p>
            <a:r>
              <a:rPr lang="ru-RU">
                <a:latin typeface="Times New Roman" pitchFamily="18" charset="0"/>
              </a:rPr>
              <a:t>Поощрять попытки пожалеть сверстника, обнять его, помочь. Создавать игровые ситуации, способствующие формированию внимательного, заботливого отношения к окружающим. Приучать детей общаться спокойно, без крика. Формировать доброжелательное отношение друг к другу, умение делиться с товарищем, опыт правильной оценки хороших и плохих поступков. Учить жить дружно, вместе пользоваться игрушками, книгами, помогать друг другу. Приучать детей к вежливости (учить здороваться, прощаться, благодарить за помощь).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2996</Words>
  <Application>Microsoft Office PowerPoint</Application>
  <PresentationFormat>Экран (4:3)</PresentationFormat>
  <Paragraphs>156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Олег</cp:lastModifiedBy>
  <cp:revision>38</cp:revision>
  <dcterms:created xsi:type="dcterms:W3CDTF">2013-09-12T14:14:37Z</dcterms:created>
  <dcterms:modified xsi:type="dcterms:W3CDTF">2017-11-01T17:30:28Z</dcterms:modified>
</cp:coreProperties>
</file>